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1" r:id="rId4"/>
    <p:sldId id="258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58400" cy="7772400"/>
  <p:notesSz cx="10058400" cy="7772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51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9D234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‹Nº›</a:t>
            </a:fld>
            <a:endParaRPr spc="-13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9D234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‹Nº›</a:t>
            </a:fld>
            <a:endParaRPr spc="-13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9D234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‹Nº›</a:t>
            </a:fld>
            <a:endParaRPr spc="-13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9D234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‹Nº›</a:t>
            </a:fld>
            <a:endParaRPr spc="-13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9D234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‹Nº›</a:t>
            </a:fld>
            <a:endParaRPr spc="-13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639560" y="184150"/>
            <a:ext cx="2633979" cy="6737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89508" y="7205573"/>
            <a:ext cx="5629909" cy="314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33331" y="6938178"/>
            <a:ext cx="219075" cy="196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9D2348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‹Nº›</a:t>
            </a:fld>
            <a:endParaRPr spc="-13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208" y="325611"/>
            <a:ext cx="8367395" cy="7181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>
              <a:lnSpc>
                <a:spcPts val="1165"/>
              </a:lnSpc>
            </a:pPr>
            <a:r>
              <a:rPr sz="1000" b="1" spc="-7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u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>
              <a:latin typeface="Verdana"/>
              <a:cs typeface="Verdana"/>
            </a:endParaRPr>
          </a:p>
          <a:p>
            <a:pPr marL="1270">
              <a:lnSpc>
                <a:spcPct val="100000"/>
              </a:lnSpc>
              <a:spcBef>
                <a:spcPts val="120"/>
              </a:spcBef>
            </a:pPr>
            <a:r>
              <a:rPr sz="1000" b="1" spc="-5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95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15" dirty="0">
                <a:solidFill>
                  <a:srgbClr val="9D2348"/>
                </a:solidFill>
                <a:latin typeface="Verdana"/>
                <a:cs typeface="Verdana"/>
              </a:rPr>
              <a:t>cc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65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6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G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95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l</a:t>
            </a:r>
            <a:r>
              <a:rPr sz="10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1000" b="1" spc="-6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G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8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t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65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6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3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8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1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ol</a:t>
            </a:r>
            <a:r>
              <a:rPr sz="1000" b="1" spc="-85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80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6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80" dirty="0">
                <a:solidFill>
                  <a:srgbClr val="9D2348"/>
                </a:solidFill>
                <a:latin typeface="Verdana"/>
                <a:cs typeface="Verdana"/>
              </a:rPr>
              <a:t>y</a:t>
            </a:r>
            <a:r>
              <a:rPr sz="10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65" dirty="0">
                <a:solidFill>
                  <a:srgbClr val="9D2348"/>
                </a:solidFill>
                <a:latin typeface="Verdana"/>
                <a:cs typeface="Verdana"/>
              </a:rPr>
              <a:t>f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o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q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ue</a:t>
            </a:r>
            <a:r>
              <a:rPr sz="1000" b="1" spc="-6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45" dirty="0">
                <a:solidFill>
                  <a:srgbClr val="9D2348"/>
                </a:solidFill>
                <a:latin typeface="Verdana"/>
                <a:cs typeface="Verdana"/>
              </a:rPr>
              <a:t>T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95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80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t</a:t>
            </a:r>
            <a:r>
              <a:rPr sz="1000" b="1" spc="-70" dirty="0">
                <a:solidFill>
                  <a:srgbClr val="9D2348"/>
                </a:solidFill>
                <a:latin typeface="Verdana"/>
                <a:cs typeface="Verdana"/>
              </a:rPr>
              <a:t>or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7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l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Verdana"/>
              <a:cs typeface="Verdana"/>
            </a:endParaRPr>
          </a:p>
          <a:p>
            <a:pPr algn="r">
              <a:lnSpc>
                <a:spcPct val="100000"/>
              </a:lnSpc>
            </a:pPr>
            <a:r>
              <a:rPr sz="1100" spc="-305" dirty="0">
                <a:solidFill>
                  <a:srgbClr val="9D2348"/>
                </a:solidFill>
                <a:latin typeface="Verdana"/>
                <a:cs typeface="Verdana"/>
              </a:rPr>
              <a:t>1</a:t>
            </a:r>
            <a:endParaRPr sz="1100">
              <a:latin typeface="Verdana"/>
              <a:cs typeface="Verdana"/>
            </a:endParaRPr>
          </a:p>
          <a:p>
            <a:pPr marR="2754630">
              <a:lnSpc>
                <a:spcPct val="108900"/>
              </a:lnSpc>
              <a:spcBef>
                <a:spcPts val="690"/>
              </a:spcBef>
            </a:pPr>
            <a:r>
              <a:rPr sz="900" b="1" spc="-35" dirty="0">
                <a:solidFill>
                  <a:srgbClr val="FFFFFF"/>
                </a:solidFill>
                <a:latin typeface="Verdana"/>
                <a:cs typeface="Verdana"/>
              </a:rPr>
              <a:t>PROPUESTA </a:t>
            </a:r>
            <a:r>
              <a:rPr sz="900" b="1" spc="-40" dirty="0">
                <a:solidFill>
                  <a:srgbClr val="FFFFFF"/>
                </a:solidFill>
                <a:latin typeface="Verdana"/>
                <a:cs typeface="Verdana"/>
              </a:rPr>
              <a:t>CURRICULAR </a:t>
            </a:r>
            <a:r>
              <a:rPr sz="900" b="1" spc="-20" dirty="0">
                <a:solidFill>
                  <a:srgbClr val="FFFFFF"/>
                </a:solidFill>
                <a:latin typeface="Verdana"/>
                <a:cs typeface="Verdana"/>
              </a:rPr>
              <a:t>DEL </a:t>
            </a:r>
            <a:r>
              <a:rPr sz="900" b="1" spc="-25" dirty="0">
                <a:solidFill>
                  <a:srgbClr val="FFFFFF"/>
                </a:solidFill>
                <a:latin typeface="Verdana"/>
                <a:cs typeface="Verdana"/>
              </a:rPr>
              <a:t>PROGRAMA </a:t>
            </a:r>
            <a:r>
              <a:rPr sz="900" b="1" spc="-45" dirty="0">
                <a:solidFill>
                  <a:srgbClr val="FFFFFF"/>
                </a:solidFill>
                <a:latin typeface="Verdana"/>
                <a:cs typeface="Verdana"/>
              </a:rPr>
              <a:t>NACIONAL </a:t>
            </a:r>
            <a:r>
              <a:rPr sz="900" b="1" spc="-10" dirty="0">
                <a:solidFill>
                  <a:srgbClr val="FFFFFF"/>
                </a:solidFill>
                <a:latin typeface="Verdana"/>
                <a:cs typeface="Verdana"/>
              </a:rPr>
              <a:t>DE </a:t>
            </a:r>
            <a:r>
              <a:rPr sz="900" b="1" spc="-65" dirty="0">
                <a:solidFill>
                  <a:srgbClr val="FFFFFF"/>
                </a:solidFill>
                <a:latin typeface="Verdana"/>
                <a:cs typeface="Verdana"/>
              </a:rPr>
              <a:t>INGLÉS </a:t>
            </a:r>
            <a:r>
              <a:rPr sz="900" b="1" spc="-95" dirty="0">
                <a:solidFill>
                  <a:srgbClr val="FFFFFF"/>
                </a:solidFill>
                <a:latin typeface="Verdana"/>
                <a:cs typeface="Verdana"/>
              </a:rPr>
              <a:t>(PRONI) </a:t>
            </a:r>
            <a:r>
              <a:rPr sz="900" b="1" spc="-50" dirty="0">
                <a:solidFill>
                  <a:srgbClr val="FFFFFF"/>
                </a:solidFill>
                <a:latin typeface="Verdana"/>
                <a:cs typeface="Verdana"/>
              </a:rPr>
              <a:t>DISEÑADA </a:t>
            </a:r>
            <a:r>
              <a:rPr sz="900" b="1" spc="-20" dirty="0">
                <a:solidFill>
                  <a:srgbClr val="FFFFFF"/>
                </a:solidFill>
                <a:latin typeface="Verdana"/>
                <a:cs typeface="Verdana"/>
              </a:rPr>
              <a:t>POR LA </a:t>
            </a:r>
            <a:r>
              <a:rPr sz="900" b="1" spc="-29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b="1" spc="-60" dirty="0">
                <a:solidFill>
                  <a:srgbClr val="FFFFFF"/>
                </a:solidFill>
                <a:latin typeface="Verdana"/>
                <a:cs typeface="Verdana"/>
              </a:rPr>
              <a:t>DIRECCIÓN</a:t>
            </a:r>
            <a:r>
              <a:rPr sz="900" b="1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b="1" spc="-30" dirty="0">
                <a:solidFill>
                  <a:srgbClr val="FFFFFF"/>
                </a:solidFill>
                <a:latin typeface="Verdana"/>
                <a:cs typeface="Verdana"/>
              </a:rPr>
              <a:t>GENERAL</a:t>
            </a:r>
            <a:r>
              <a:rPr sz="900" b="1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b="1" spc="-10" dirty="0">
                <a:solidFill>
                  <a:srgbClr val="FFFFFF"/>
                </a:solidFill>
                <a:latin typeface="Verdana"/>
                <a:cs typeface="Verdana"/>
              </a:rPr>
              <a:t>DE</a:t>
            </a:r>
            <a:r>
              <a:rPr sz="900" b="1" spc="-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b="1" spc="-30" dirty="0">
                <a:solidFill>
                  <a:srgbClr val="FFFFFF"/>
                </a:solidFill>
                <a:latin typeface="Verdana"/>
                <a:cs typeface="Verdana"/>
              </a:rPr>
              <a:t>DESARROLLO</a:t>
            </a:r>
            <a:r>
              <a:rPr sz="900" b="1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b="1" spc="-45" dirty="0">
                <a:solidFill>
                  <a:srgbClr val="FFFFFF"/>
                </a:solidFill>
                <a:latin typeface="Verdana"/>
                <a:cs typeface="Verdana"/>
              </a:rPr>
              <a:t>CURRICULAR</a:t>
            </a:r>
            <a:r>
              <a:rPr sz="900" b="1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-5" dirty="0">
                <a:solidFill>
                  <a:srgbClr val="FFFFFF"/>
                </a:solidFill>
                <a:latin typeface="Verdana"/>
                <a:cs typeface="Verdana"/>
              </a:rPr>
              <a:t>CICLO</a:t>
            </a:r>
            <a:r>
              <a:rPr sz="9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10" dirty="0">
                <a:solidFill>
                  <a:srgbClr val="FFFFFF"/>
                </a:solidFill>
                <a:latin typeface="Verdana"/>
                <a:cs typeface="Verdana"/>
              </a:rPr>
              <a:t>ESCOLAR</a:t>
            </a:r>
            <a:r>
              <a:rPr sz="9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-30" dirty="0">
                <a:solidFill>
                  <a:srgbClr val="FFFFFF"/>
                </a:solidFill>
                <a:latin typeface="Verdana"/>
                <a:cs typeface="Verdana"/>
              </a:rPr>
              <a:t>2024</a:t>
            </a:r>
            <a:r>
              <a:rPr sz="9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-65" dirty="0">
                <a:solidFill>
                  <a:srgbClr val="FFFFFF"/>
                </a:solidFill>
                <a:latin typeface="Verdana"/>
                <a:cs typeface="Verdana"/>
              </a:rPr>
              <a:t>-</a:t>
            </a:r>
            <a:r>
              <a:rPr sz="900" spc="-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-45" dirty="0">
                <a:solidFill>
                  <a:srgbClr val="FFFFFF"/>
                </a:solidFill>
                <a:latin typeface="Verdana"/>
                <a:cs typeface="Verdana"/>
              </a:rPr>
              <a:t>2025</a:t>
            </a:r>
            <a:endParaRPr sz="900">
              <a:latin typeface="Verdana"/>
              <a:cs typeface="Verdan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8256"/>
            <a:ext cx="10058400" cy="776414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75208" y="1909673"/>
            <a:ext cx="6447155" cy="273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9600"/>
              </a:lnSpc>
              <a:spcBef>
                <a:spcPts val="100"/>
              </a:spcBef>
            </a:pPr>
            <a:r>
              <a:rPr sz="2600" b="1" spc="3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PROPUESTA</a:t>
            </a:r>
            <a:r>
              <a:rPr sz="2600" b="1" spc="8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CURRICULAR</a:t>
            </a:r>
            <a:r>
              <a:rPr sz="2600" b="1" spc="8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3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DEL </a:t>
            </a:r>
            <a:r>
              <a:rPr sz="2600" b="1" spc="4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6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PROGRAMA </a:t>
            </a:r>
            <a:r>
              <a:rPr sz="2600" b="1" spc="1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NACIONAL</a:t>
            </a:r>
            <a:r>
              <a:rPr sz="2600" b="1" spc="8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2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</a:t>
            </a:r>
            <a:r>
              <a:rPr sz="2600" b="1" spc="6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-7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INGLÉS </a:t>
            </a:r>
            <a:r>
              <a:rPr sz="2600" b="1" spc="-87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-14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(PRONI)</a:t>
            </a:r>
            <a:r>
              <a:rPr sz="2600" b="1" spc="7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DISEÑADA</a:t>
            </a:r>
            <a:r>
              <a:rPr sz="2600" b="1" spc="7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3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POR</a:t>
            </a:r>
            <a:r>
              <a:rPr sz="2600" b="1" spc="9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7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</a:t>
            </a:r>
            <a:endParaRPr sz="26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2700" marR="1295400">
              <a:lnSpc>
                <a:spcPct val="109600"/>
              </a:lnSpc>
            </a:pPr>
            <a:r>
              <a:rPr sz="2600" b="1" spc="-5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DIRECCIÓN</a:t>
            </a:r>
            <a:r>
              <a:rPr sz="2600" b="1" spc="6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3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GENERAL</a:t>
            </a:r>
            <a:r>
              <a:rPr sz="2600" b="1" spc="7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3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</a:t>
            </a:r>
            <a:r>
              <a:rPr sz="2600" b="1" spc="4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4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DESARROLLO</a:t>
            </a:r>
            <a:r>
              <a:rPr sz="2600" b="1" spc="-1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b="1" spc="1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CURRICULAR</a:t>
            </a:r>
            <a:endParaRPr sz="26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600" spc="-16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</a:t>
            </a:r>
            <a:r>
              <a:rPr sz="2600" spc="-9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</a:t>
            </a:r>
            <a:r>
              <a:rPr sz="2600" spc="7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</a:t>
            </a:r>
            <a:r>
              <a:rPr sz="2600" spc="1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</a:t>
            </a:r>
            <a:r>
              <a:rPr sz="2600" spc="13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sz="2600" spc="-229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spc="9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</a:t>
            </a:r>
            <a:r>
              <a:rPr sz="2600" spc="-20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</a:t>
            </a:r>
            <a:r>
              <a:rPr sz="2600" spc="1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</a:t>
            </a:r>
            <a:r>
              <a:rPr sz="2600" spc="11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OL</a:t>
            </a:r>
            <a:r>
              <a:rPr sz="2600" spc="7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sz="2600" spc="7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</a:t>
            </a:r>
            <a:r>
              <a:rPr sz="2600" spc="-229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spc="-204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r>
              <a:rPr sz="2600" spc="6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0</a:t>
            </a:r>
            <a:r>
              <a:rPr sz="2600" spc="-24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r>
              <a:rPr sz="2600" spc="6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4</a:t>
            </a:r>
            <a:r>
              <a:rPr sz="2600" spc="-23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spc="-19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</a:t>
            </a:r>
            <a:r>
              <a:rPr sz="2600" spc="-23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600" spc="-7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</a:t>
            </a:r>
            <a:r>
              <a:rPr sz="2600" spc="-65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0</a:t>
            </a:r>
            <a:r>
              <a:rPr sz="2600" spc="-180" dirty="0">
                <a:solidFill>
                  <a:srgbClr val="9D2348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25</a:t>
            </a:r>
            <a:endParaRPr sz="26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576832" y="1063243"/>
            <a:ext cx="69018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Panorama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55" dirty="0">
                <a:solidFill>
                  <a:srgbClr val="9D2348"/>
                </a:solidFill>
                <a:latin typeface="Verdana"/>
                <a:cs typeface="Verdana"/>
              </a:rPr>
              <a:t>los</a:t>
            </a:r>
            <a:r>
              <a:rPr sz="1200" b="1" spc="-8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40" dirty="0">
                <a:solidFill>
                  <a:srgbClr val="9D2348"/>
                </a:solidFill>
                <a:latin typeface="Verdana"/>
                <a:cs typeface="Verdana"/>
              </a:rPr>
              <a:t>Contenidos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60" dirty="0">
                <a:solidFill>
                  <a:srgbClr val="9D2348"/>
                </a:solidFill>
                <a:latin typeface="Verdana"/>
                <a:cs typeface="Verdana"/>
              </a:rPr>
              <a:t>la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35" dirty="0">
                <a:solidFill>
                  <a:srgbClr val="9D2348"/>
                </a:solidFill>
                <a:latin typeface="Tahoma"/>
                <a:cs typeface="Tahoma"/>
              </a:rPr>
              <a:t>Fase</a:t>
            </a:r>
            <a:r>
              <a:rPr sz="1200" b="1" spc="-15" dirty="0">
                <a:solidFill>
                  <a:srgbClr val="9D2348"/>
                </a:solidFill>
                <a:latin typeface="Tahoma"/>
                <a:cs typeface="Tahoma"/>
              </a:rPr>
              <a:t> </a:t>
            </a:r>
            <a:r>
              <a:rPr sz="1200" b="1" spc="-55" dirty="0">
                <a:solidFill>
                  <a:srgbClr val="9D2348"/>
                </a:solidFill>
                <a:latin typeface="Tahoma"/>
                <a:cs typeface="Tahoma"/>
              </a:rPr>
              <a:t>3</a:t>
            </a:r>
            <a:r>
              <a:rPr sz="1200" b="1" spc="-15" dirty="0">
                <a:solidFill>
                  <a:srgbClr val="9D2348"/>
                </a:solidFill>
                <a:latin typeface="Tahoma"/>
                <a:cs typeface="Tahoma"/>
              </a:rPr>
              <a:t> 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para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el</a:t>
            </a:r>
            <a:r>
              <a:rPr sz="12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45" dirty="0">
                <a:solidFill>
                  <a:srgbClr val="9D2348"/>
                </a:solidFill>
                <a:latin typeface="Verdana"/>
                <a:cs typeface="Verdana"/>
              </a:rPr>
              <a:t>Programa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45" dirty="0">
                <a:solidFill>
                  <a:srgbClr val="9D2348"/>
                </a:solidFill>
                <a:latin typeface="Verdana"/>
                <a:cs typeface="Verdana"/>
              </a:rPr>
              <a:t>Nacional</a:t>
            </a:r>
            <a:r>
              <a:rPr sz="1200" b="1" spc="-8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Inglés </a:t>
            </a:r>
            <a:r>
              <a:rPr sz="1200" b="1" spc="-120" dirty="0">
                <a:solidFill>
                  <a:srgbClr val="9D2348"/>
                </a:solidFill>
                <a:latin typeface="Verdana"/>
                <a:cs typeface="Verdana"/>
              </a:rPr>
              <a:t>(PRONI)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10</a:t>
            </a:fld>
            <a:endParaRPr spc="-13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96111" y="1432547"/>
          <a:ext cx="8280400" cy="54193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1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89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ts val="1300"/>
                        </a:lnSpc>
                        <a:spcBef>
                          <a:spcPts val="750"/>
                        </a:spcBef>
                      </a:pPr>
                      <a:r>
                        <a:rPr sz="1100" b="1" spc="-35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Contenidos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508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4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1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ado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10"/>
                        </a:lnSpc>
                        <a:spcBef>
                          <a:spcPts val="4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egu</a:t>
                      </a:r>
                      <a:r>
                        <a:rPr sz="11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ra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do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6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522605" marR="268605" indent="-247015">
                        <a:lnSpc>
                          <a:spcPct val="101000"/>
                        </a:lnSpc>
                      </a:pPr>
                      <a:r>
                        <a:rPr sz="1000" b="1" spc="-2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ag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  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identidad.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90500" indent="-143510">
                        <a:lnSpc>
                          <a:spcPts val="131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000" spc="2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2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enuncia</a:t>
                      </a:r>
                      <a:r>
                        <a:rPr sz="1000" spc="2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1000" spc="2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nombre,</a:t>
                      </a:r>
                      <a:r>
                        <a:rPr sz="1000" spc="2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género</a:t>
                      </a:r>
                      <a:r>
                        <a:rPr sz="1000" spc="2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ed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í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8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Señ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0325" indent="-143510">
                        <a:lnSpc>
                          <a:spcPts val="1210"/>
                        </a:lnSpc>
                        <a:spcBef>
                          <a:spcPts val="7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Reconoce</a:t>
                      </a:r>
                      <a:r>
                        <a:rPr sz="1000" spc="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usa</a:t>
                      </a:r>
                      <a:r>
                        <a:rPr sz="1000" spc="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1000" spc="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nombre,</a:t>
                      </a:r>
                      <a:r>
                        <a:rPr sz="1000" spc="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género</a:t>
                      </a:r>
                      <a:r>
                        <a:rPr sz="1000" spc="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edad</a:t>
                      </a:r>
                      <a:r>
                        <a:rPr sz="1000" spc="1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sí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</a:p>
                    <a:p>
                      <a:pPr marL="190500" marR="60325" indent="-143510">
                        <a:lnSpc>
                          <a:spcPts val="1210"/>
                        </a:lnSpc>
                        <a:spcBef>
                          <a:spcPts val="1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  <a:tab pos="929640" algn="l"/>
                          <a:tab pos="1542415" algn="l"/>
                          <a:tab pos="1951989" algn="l"/>
                          <a:tab pos="2612390" algn="l"/>
                          <a:tab pos="3371215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l	cu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	y 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características</a:t>
                      </a:r>
                      <a:r>
                        <a:rPr sz="1000" spc="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físicas</a:t>
                      </a:r>
                      <a:r>
                        <a:rPr sz="1000" spc="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sí</a:t>
                      </a:r>
                      <a:r>
                        <a:rPr sz="10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mismo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otras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85"/>
                        </a:lnSpc>
                      </a:pPr>
                      <a:r>
                        <a:rPr sz="1000" spc="-20" dirty="0">
                          <a:latin typeface="Verdana"/>
                          <a:cs typeface="Verdana"/>
                        </a:rPr>
                        <a:t>personas.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021">
                <a:tc>
                  <a:txBody>
                    <a:bodyPr/>
                    <a:lstStyle/>
                    <a:p>
                      <a:pPr marL="137160" marR="128905" indent="-1905" algn="ctr">
                        <a:lnSpc>
                          <a:spcPct val="101800"/>
                        </a:lnSpc>
                        <a:spcBef>
                          <a:spcPts val="775"/>
                        </a:spcBef>
                      </a:pPr>
                      <a:r>
                        <a:rPr sz="1000" b="1" spc="-60" dirty="0">
                          <a:latin typeface="Verdana"/>
                          <a:cs typeface="Verdana"/>
                        </a:rPr>
                        <a:t>Sensaciones,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emociones, 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sen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ien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id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  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inglesa.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984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2230" indent="-143510" algn="just">
                        <a:lnSpc>
                          <a:spcPct val="100699"/>
                        </a:lnSpc>
                        <a:spcBef>
                          <a:spcPts val="9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sensaciones,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emociones,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sentimientos e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ideas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al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escuchar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repetir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rimas,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canciones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otros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juegos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lenguaje.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1594" indent="-143510" algn="just">
                        <a:lnSpc>
                          <a:spcPts val="1220"/>
                        </a:lnSpc>
                        <a:spcBef>
                          <a:spcPts val="3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sensaciones,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emociones,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sentimientos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ideas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interactuar</a:t>
                      </a:r>
                      <a:r>
                        <a:rPr sz="10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0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otras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personas.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0325" indent="-143510">
                        <a:lnSpc>
                          <a:spcPts val="1220"/>
                        </a:lnSpc>
                        <a:spcBef>
                          <a:spcPts val="2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Interactúa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rimas,</a:t>
                      </a:r>
                      <a:r>
                        <a:rPr sz="10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canciones</a:t>
                      </a:r>
                      <a:r>
                        <a:rPr sz="10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otros</a:t>
                      </a:r>
                      <a:r>
                        <a:rPr sz="10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juegos</a:t>
                      </a:r>
                      <a:r>
                        <a:rPr sz="1000" spc="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lenguaje.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19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Usa</a:t>
                      </a:r>
                      <a:r>
                        <a:rPr sz="1000" spc="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rimas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canciones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spc="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expresar</a:t>
                      </a:r>
                      <a:r>
                        <a:rPr sz="10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sensaciones,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55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emo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id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7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Expresa</a:t>
                      </a:r>
                      <a:r>
                        <a:rPr sz="1000" spc="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3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representa</a:t>
                      </a:r>
                      <a:r>
                        <a:rPr sz="1000" spc="3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000" spc="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sus</a:t>
                      </a:r>
                      <a:r>
                        <a:rPr sz="1000" spc="3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propios</a:t>
                      </a:r>
                      <a:r>
                        <a:rPr sz="1000" spc="3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recursos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sensaciones,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emociones,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sentimientos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ideas.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0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7175" marR="100965" indent="-151130">
                        <a:lnSpc>
                          <a:spcPct val="101000"/>
                        </a:lnSpc>
                      </a:pPr>
                      <a:r>
                        <a:rPr sz="1000" b="1" spc="-6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  en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90500" marR="62865" indent="-143510" algn="just">
                        <a:lnSpc>
                          <a:spcPct val="100699"/>
                        </a:lnSpc>
                        <a:spcBef>
                          <a:spcPts val="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5" dirty="0">
                          <a:latin typeface="Verdana"/>
                          <a:cs typeface="Verdana"/>
                        </a:rPr>
                        <a:t>Escucha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repite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canciones,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adivinanzas,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 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j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865" indent="-143510" algn="just">
                        <a:lnSpc>
                          <a:spcPts val="1210"/>
                        </a:lnSpc>
                        <a:spcBef>
                          <a:spcPts val="5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ctu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 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cortos.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 algn="just">
                        <a:lnSpc>
                          <a:spcPts val="120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Entiende</a:t>
                      </a:r>
                      <a:r>
                        <a:rPr sz="1000" spc="3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palabras</a:t>
                      </a:r>
                      <a:r>
                        <a:rPr sz="1000" spc="3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3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cuentos</a:t>
                      </a:r>
                      <a:r>
                        <a:rPr sz="1000" spc="3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3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diversos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algn="just">
                        <a:lnSpc>
                          <a:spcPts val="1195"/>
                        </a:lnSpc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tipos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textos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cortos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las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pronuncia.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43510">
                        <a:lnSpc>
                          <a:spcPts val="121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5" dirty="0">
                          <a:latin typeface="Verdana"/>
                          <a:cs typeface="Verdana"/>
                        </a:rPr>
                        <a:t>Escucha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sigue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versiones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impresas</a:t>
                      </a:r>
                      <a:r>
                        <a:rPr sz="10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lectura</a:t>
                      </a:r>
                      <a:r>
                        <a:rPr sz="10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0325">
                        <a:lnSpc>
                          <a:spcPts val="1210"/>
                        </a:lnSpc>
                        <a:spcBef>
                          <a:spcPts val="35"/>
                        </a:spcBef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adivinanzas,</a:t>
                      </a:r>
                      <a:r>
                        <a:rPr sz="1000" spc="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trabalenguas,</a:t>
                      </a:r>
                      <a:r>
                        <a:rPr sz="10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rimas</a:t>
                      </a:r>
                      <a:r>
                        <a:rPr sz="1000" spc="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infantiles</a:t>
                      </a:r>
                      <a:r>
                        <a:rPr sz="1000" spc="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otros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juegos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lenguaje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0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sin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rima,</a:t>
                      </a:r>
                      <a:r>
                        <a:rPr sz="10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reacciona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ante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4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0325" indent="-143510">
                        <a:lnSpc>
                          <a:spcPts val="1220"/>
                        </a:lnSpc>
                        <a:spcBef>
                          <a:spcPts val="8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Comprende</a:t>
                      </a:r>
                      <a:r>
                        <a:rPr sz="1000" spc="3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dice</a:t>
                      </a:r>
                      <a:r>
                        <a:rPr sz="1000" spc="3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adivinanzas,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trabalenguas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j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19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5" dirty="0">
                          <a:latin typeface="Verdana"/>
                          <a:cs typeface="Verdana"/>
                        </a:rPr>
                        <a:t>Escucha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lectura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cuentos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cortos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6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ipo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0325" indent="-143510">
                        <a:lnSpc>
                          <a:spcPts val="1210"/>
                        </a:lnSpc>
                        <a:spcBef>
                          <a:spcPts val="9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ce</a:t>
                      </a:r>
                      <a:r>
                        <a:rPr sz="10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eme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nz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 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que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se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escriben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su</a:t>
                      </a:r>
                      <a:r>
                        <a:rPr sz="1000" spc="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lengua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materna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lengua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85"/>
                        </a:lnSpc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inglesa.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54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44145" marR="138430" indent="176530">
                        <a:lnSpc>
                          <a:spcPct val="102000"/>
                        </a:lnSpc>
                        <a:spcBef>
                          <a:spcPts val="1065"/>
                        </a:spcBef>
                      </a:pPr>
                      <a:r>
                        <a:rPr sz="1000" b="1" spc="-50" dirty="0">
                          <a:latin typeface="Verdana"/>
                          <a:cs typeface="Verdana"/>
                        </a:rPr>
                        <a:t>Manifestaciones 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2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ís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2230" indent="-143510" algn="just">
                        <a:lnSpc>
                          <a:spcPct val="100699"/>
                        </a:lnSpc>
                        <a:spcBef>
                          <a:spcPts val="9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Re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mbr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j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q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ue</a:t>
                      </a:r>
                      <a:r>
                        <a:rPr sz="10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emple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an 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tradiciones,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celebraciones</a:t>
                      </a:r>
                      <a:r>
                        <a:rPr sz="1000" spc="3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y/o 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festividades.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 algn="just">
                        <a:lnSpc>
                          <a:spcPts val="123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 </a:t>
                      </a:r>
                      <a:r>
                        <a:rPr sz="1000" spc="3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6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nombra </a:t>
                      </a:r>
                      <a:r>
                        <a:rPr sz="1000" spc="3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colores</a:t>
                      </a:r>
                      <a:r>
                        <a:rPr sz="1000" spc="6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6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formas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 algn="just">
                        <a:lnSpc>
                          <a:spcPts val="1210"/>
                        </a:lnSpc>
                        <a:spcBef>
                          <a:spcPts val="35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presentes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manifestaciones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culturales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artísticas.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 algn="just">
                        <a:lnSpc>
                          <a:spcPts val="120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expresiones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lingüísticas</a:t>
                      </a:r>
                      <a:r>
                        <a:rPr sz="10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asociadas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43510">
                        <a:lnSpc>
                          <a:spcPts val="121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000" spc="2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2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nombra</a:t>
                      </a:r>
                      <a:r>
                        <a:rPr sz="1000" spc="2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elementos</a:t>
                      </a:r>
                      <a:r>
                        <a:rPr sz="1000" spc="2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característicos</a:t>
                      </a:r>
                      <a:r>
                        <a:rPr sz="1000" spc="2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 marR="61594">
                        <a:lnSpc>
                          <a:spcPts val="1220"/>
                        </a:lnSpc>
                        <a:spcBef>
                          <a:spcPts val="20"/>
                        </a:spcBef>
                        <a:tabLst>
                          <a:tab pos="1216025" algn="l"/>
                          <a:tab pos="2325370" algn="l"/>
                          <a:tab pos="2704465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act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id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	a	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, 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7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fe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</a:p>
                    <a:p>
                      <a:pPr marL="190500" marR="60960" indent="-143510">
                        <a:lnSpc>
                          <a:spcPts val="1210"/>
                        </a:lnSpc>
                        <a:spcBef>
                          <a:spcPts val="1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  <a:tab pos="993140" algn="l"/>
                          <a:tab pos="1336040" algn="l"/>
                          <a:tab pos="2564765" algn="l"/>
                          <a:tab pos="3370579" algn="l"/>
                        </a:tabLst>
                      </a:pPr>
                      <a:r>
                        <a:rPr sz="1000" spc="25" dirty="0">
                          <a:latin typeface="Verdana"/>
                          <a:cs typeface="Verdana"/>
                        </a:rPr>
                        <a:t>Nombra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colores,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formas,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tamaños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y/o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materiales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fe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cu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y</a:t>
                      </a:r>
                    </a:p>
                    <a:p>
                      <a:pPr marL="190500">
                        <a:lnSpc>
                          <a:spcPts val="1140"/>
                        </a:lnSpc>
                      </a:pPr>
                      <a:r>
                        <a:rPr sz="1000" spc="-20" dirty="0">
                          <a:latin typeface="Verdana"/>
                          <a:cs typeface="Verdana"/>
                        </a:rPr>
                        <a:t>artísticas.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7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Responde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expresiones</a:t>
                      </a:r>
                      <a:r>
                        <a:rPr sz="1000" spc="20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lingüísticas</a:t>
                      </a:r>
                      <a:r>
                        <a:rPr sz="1000" spc="20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asociadas</a:t>
                      </a:r>
                      <a:r>
                        <a:rPr sz="1000" spc="2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2">
            <a:extLst>
              <a:ext uri="{FF2B5EF4-FFF2-40B4-BE49-F238E27FC236}">
                <a16:creationId xmlns:a16="http://schemas.microsoft.com/office/drawing/2014/main" id="{5CD7CD40-9C6C-A7FE-8CC0-A01D2879AE4B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67216"/>
              </p:ext>
            </p:extLst>
          </p:nvPr>
        </p:nvGraphicFramePr>
        <p:xfrm>
          <a:off x="896111" y="1080503"/>
          <a:ext cx="8280400" cy="47434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0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1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737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436880">
                        <a:lnSpc>
                          <a:spcPts val="1300"/>
                        </a:lnSpc>
                      </a:pPr>
                      <a:r>
                        <a:rPr sz="1600" b="1" spc="-35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Contenidos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6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6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488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r>
                        <a:rPr sz="16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6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6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6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488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00"/>
                        </a:lnSpc>
                        <a:spcBef>
                          <a:spcPts val="50"/>
                        </a:spcBef>
                      </a:pPr>
                      <a:r>
                        <a:rPr sz="16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6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ado</a:t>
                      </a:r>
                      <a:endParaRPr sz="1600" dirty="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00"/>
                        </a:lnSpc>
                        <a:spcBef>
                          <a:spcPts val="5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egu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do</a:t>
                      </a:r>
                      <a:r>
                        <a:rPr sz="16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ra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do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0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580390" marR="172085" indent="-401320">
                        <a:lnSpc>
                          <a:spcPct val="101000"/>
                        </a:lnSpc>
                      </a:pPr>
                      <a:r>
                        <a:rPr sz="1200" b="1" dirty="0" err="1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b="1" spc="-15" dirty="0" err="1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5" dirty="0" err="1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spc="-15" dirty="0" err="1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dirty="0" err="1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b="1" spc="5" dirty="0" err="1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 err="1">
                          <a:latin typeface="Verdana"/>
                          <a:cs typeface="Verdana"/>
                        </a:rPr>
                        <a:t>s</a:t>
                      </a:r>
                      <a:r>
                        <a:rPr lang="es-MX"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2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lang="es-ES" sz="1200" b="1" spc="-5" dirty="0">
                          <a:latin typeface="Verdana"/>
                          <a:cs typeface="Verdana"/>
                        </a:rPr>
                        <a:t>at</a:t>
                      </a:r>
                      <a:r>
                        <a:rPr lang="es-ES" sz="12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lang="es-ES" sz="12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lang="es-ES" sz="12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lang="es-ES" sz="12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lang="es-ES"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lang="es-ES" sz="12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lang="es-ES" sz="1200" b="1" spc="-65" dirty="0">
                          <a:latin typeface="Verdana"/>
                          <a:cs typeface="Verdana"/>
                        </a:rPr>
                        <a:t>sociales.</a:t>
                      </a:r>
                      <a:endParaRPr lang="es-ES"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  <a:p>
                      <a:pPr marL="190500" marR="62230" indent="-143510" algn="just">
                        <a:lnSpc>
                          <a:spcPct val="100699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20" dirty="0">
                          <a:latin typeface="Verdana"/>
                          <a:cs typeface="Verdana"/>
                        </a:rPr>
                        <a:t>Reconoce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personas,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objetos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acciones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diálogos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cortos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vinculados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entornos </a:t>
                      </a:r>
                      <a:r>
                        <a:rPr sz="12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atu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s.</a:t>
                      </a:r>
                    </a:p>
                    <a:p>
                      <a:pPr marL="190500" indent="-143510" algn="just">
                        <a:lnSpc>
                          <a:spcPts val="124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2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mensajes</a:t>
                      </a:r>
                      <a:r>
                        <a:rPr sz="12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diálogos,</a:t>
                      </a:r>
                      <a:r>
                        <a:rPr sz="12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carteles</a:t>
                      </a:r>
                      <a:r>
                        <a:rPr sz="12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o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 algn="just">
                        <a:lnSpc>
                          <a:spcPts val="1160"/>
                        </a:lnSpc>
                      </a:pP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eñ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iz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oy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á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nd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ág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.</a:t>
                      </a:r>
                    </a:p>
                    <a:p>
                      <a:pPr marL="190500" marR="62865" indent="-143510" algn="just">
                        <a:lnSpc>
                          <a:spcPts val="1210"/>
                        </a:lnSpc>
                        <a:spcBef>
                          <a:spcPts val="9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10" dirty="0">
                          <a:latin typeface="Verdana"/>
                          <a:cs typeface="Verdana"/>
                        </a:rPr>
                        <a:t>Reacciona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ante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situaciones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contextuales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que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diálogos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cortos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vinculados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 algn="just">
                        <a:lnSpc>
                          <a:spcPts val="1185"/>
                        </a:lnSpc>
                      </a:pPr>
                      <a:r>
                        <a:rPr sz="12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entornos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naturales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sociales.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0325" indent="-143510">
                        <a:lnSpc>
                          <a:spcPts val="1210"/>
                        </a:lnSpc>
                        <a:spcBef>
                          <a:spcPts val="2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20" dirty="0">
                          <a:latin typeface="Verdana"/>
                          <a:cs typeface="Verdana"/>
                        </a:rPr>
                        <a:t>Reconoce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ilustra</a:t>
                      </a:r>
                      <a:r>
                        <a:rPr sz="12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personas,</a:t>
                      </a:r>
                      <a:r>
                        <a:rPr sz="12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objetos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acciones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2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diálogos</a:t>
                      </a:r>
                      <a:r>
                        <a:rPr sz="12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cortos</a:t>
                      </a:r>
                      <a:r>
                        <a:rPr sz="12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vinculados</a:t>
                      </a:r>
                      <a:r>
                        <a:rPr sz="12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2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entornos</a:t>
                      </a:r>
                      <a:r>
                        <a:rPr sz="12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naturales</a:t>
                      </a:r>
                      <a:r>
                        <a:rPr sz="12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45"/>
                        </a:lnSpc>
                      </a:pPr>
                      <a:r>
                        <a:rPr sz="1200" spc="-25" dirty="0">
                          <a:latin typeface="Verdana"/>
                          <a:cs typeface="Verdana"/>
                        </a:rPr>
                        <a:t>sociales.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 marR="60325" indent="-143510">
                        <a:lnSpc>
                          <a:spcPts val="1210"/>
                        </a:lnSpc>
                        <a:spcBef>
                          <a:spcPts val="9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20" dirty="0">
                          <a:latin typeface="Verdana"/>
                          <a:cs typeface="Verdana"/>
                        </a:rPr>
                        <a:t>Responde</a:t>
                      </a:r>
                      <a:r>
                        <a:rPr sz="1200" spc="3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mensajes</a:t>
                      </a:r>
                      <a:r>
                        <a:rPr sz="12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3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5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200" spc="3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diálogo,</a:t>
                      </a:r>
                      <a:r>
                        <a:rPr sz="12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cartel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o </a:t>
                      </a:r>
                      <a:r>
                        <a:rPr sz="12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señalización,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vinculados</a:t>
                      </a:r>
                      <a:r>
                        <a:rPr sz="12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2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entornos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naturales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 marR="60325">
                        <a:lnSpc>
                          <a:spcPts val="1210"/>
                        </a:lnSpc>
                        <a:spcBef>
                          <a:spcPts val="15"/>
                        </a:spcBef>
                      </a:pP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sociales,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apoyándose</a:t>
                      </a:r>
                      <a:r>
                        <a:rPr sz="1200" spc="3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3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imágenes,</a:t>
                      </a:r>
                      <a:r>
                        <a:rPr sz="1200" spc="3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sonidos</a:t>
                      </a:r>
                      <a:r>
                        <a:rPr sz="1200" spc="3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2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movimientos.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0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  <a:tab pos="921385" algn="l"/>
                          <a:tab pos="1738630" algn="l"/>
                          <a:tab pos="2690495" algn="l"/>
                          <a:tab pos="3115945" algn="l"/>
                        </a:tabLst>
                      </a:pPr>
                      <a:r>
                        <a:rPr sz="1200" spc="-10" dirty="0">
                          <a:latin typeface="Verdana"/>
                          <a:cs typeface="Verdana"/>
                        </a:rPr>
                        <a:t>Sustituye	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elementos	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contextuales	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para	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crear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60"/>
                        </a:lnSpc>
                      </a:pP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ev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á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gos.</a:t>
                      </a:r>
                    </a:p>
                    <a:p>
                      <a:pPr marL="190500" marR="60960" indent="-143510">
                        <a:lnSpc>
                          <a:spcPts val="1220"/>
                        </a:lnSpc>
                        <a:spcBef>
                          <a:spcPts val="8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-5" dirty="0">
                          <a:latin typeface="Verdana"/>
                          <a:cs typeface="Verdana"/>
                        </a:rPr>
                        <a:t>Recrea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carteles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señalizaciones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entornos </a:t>
                      </a:r>
                      <a:r>
                        <a:rPr sz="12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atu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.</a:t>
                      </a: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05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141605" marR="134620" algn="ctr">
                        <a:lnSpc>
                          <a:spcPct val="101299"/>
                        </a:lnSpc>
                      </a:pPr>
                      <a:r>
                        <a:rPr sz="1200" b="1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rs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  </a:t>
                      </a:r>
                      <a:r>
                        <a:rPr sz="1200" b="1" spc="10" dirty="0">
                          <a:latin typeface="Tahoma"/>
                          <a:cs typeface="Tahoma"/>
                        </a:rPr>
                        <a:t>gráﬁcos, </a:t>
                      </a:r>
                      <a:r>
                        <a:rPr sz="1200" b="1" spc="20" dirty="0">
                          <a:latin typeface="Tahoma"/>
                          <a:cs typeface="Tahoma"/>
                        </a:rPr>
                        <a:t>lúdicos </a:t>
                      </a:r>
                      <a:r>
                        <a:rPr sz="1200" b="1" dirty="0">
                          <a:latin typeface="Tahoma"/>
                          <a:cs typeface="Tahoma"/>
                        </a:rPr>
                        <a:t>y </a:t>
                      </a:r>
                      <a:r>
                        <a:rPr sz="12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é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2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len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1200" b="1" spc="-60" dirty="0">
                          <a:latin typeface="Verdana"/>
                          <a:cs typeface="Verdana"/>
                        </a:rPr>
                        <a:t>inglesa.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2230" indent="-143510">
                        <a:lnSpc>
                          <a:spcPts val="1210"/>
                        </a:lnSpc>
                        <a:spcBef>
                          <a:spcPts val="2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-5" dirty="0">
                          <a:latin typeface="Verdana"/>
                          <a:cs typeface="Verdana"/>
                        </a:rPr>
                        <a:t>Imi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ta</a:t>
                      </a:r>
                      <a:r>
                        <a:rPr sz="12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mo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mi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, 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animales</a:t>
                      </a:r>
                      <a:r>
                        <a:rPr sz="1200" spc="1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acciones</a:t>
                      </a:r>
                      <a:r>
                        <a:rPr sz="1200" spc="1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indicadas</a:t>
                      </a:r>
                      <a:r>
                        <a:rPr sz="1200" spc="1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una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40"/>
                        </a:lnSpc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ca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rim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a.</a:t>
                      </a:r>
                    </a:p>
                    <a:p>
                      <a:pPr marL="190500" marR="62230" indent="-143510">
                        <a:lnSpc>
                          <a:spcPts val="1220"/>
                        </a:lnSpc>
                        <a:spcBef>
                          <a:spcPts val="8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20" dirty="0">
                          <a:latin typeface="Verdana"/>
                          <a:cs typeface="Verdana"/>
                        </a:rPr>
                        <a:t>Reconoce</a:t>
                      </a:r>
                      <a:r>
                        <a:rPr sz="1200" spc="3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pasos</a:t>
                      </a:r>
                      <a:r>
                        <a:rPr sz="12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2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crear</a:t>
                      </a:r>
                      <a:r>
                        <a:rPr sz="12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armar</a:t>
                      </a:r>
                      <a:r>
                        <a:rPr sz="1200" spc="35" dirty="0">
                          <a:latin typeface="Verdana"/>
                          <a:cs typeface="Verdana"/>
                        </a:rPr>
                        <a:t> un </a:t>
                      </a:r>
                      <a:r>
                        <a:rPr sz="12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juguete.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 marR="61594" indent="-143510">
                        <a:lnSpc>
                          <a:spcPts val="1210"/>
                        </a:lnSpc>
                        <a:spcBef>
                          <a:spcPts val="2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Sigue</a:t>
                      </a:r>
                      <a:r>
                        <a:rPr sz="12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instrucciones</a:t>
                      </a:r>
                      <a:r>
                        <a:rPr sz="12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sencillas</a:t>
                      </a:r>
                      <a:r>
                        <a:rPr sz="12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2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participar </a:t>
                      </a:r>
                      <a:r>
                        <a:rPr sz="12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ju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.</a:t>
                      </a:r>
                    </a:p>
                    <a:p>
                      <a:pPr marL="190500" marR="62230" indent="-143510">
                        <a:lnSpc>
                          <a:spcPts val="121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Sigue</a:t>
                      </a:r>
                      <a:r>
                        <a:rPr sz="12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instrucciones</a:t>
                      </a:r>
                      <a:r>
                        <a:rPr sz="12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sencillas</a:t>
                      </a:r>
                      <a:r>
                        <a:rPr sz="12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una</a:t>
                      </a:r>
                      <a:r>
                        <a:rPr sz="12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receta </a:t>
                      </a:r>
                      <a:r>
                        <a:rPr sz="12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a.</a:t>
                      </a: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190500" indent="-143510">
                        <a:lnSpc>
                          <a:spcPts val="12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-25" dirty="0">
                          <a:latin typeface="Verdana"/>
                          <a:cs typeface="Verdana"/>
                        </a:rPr>
                        <a:t>Canta,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baila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sigue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letra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una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canción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infantil.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2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juegos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atendiendo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instrucciones.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2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Sigue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4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instructivo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construir</a:t>
                      </a:r>
                      <a:r>
                        <a:rPr sz="12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5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objeto.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0500" marR="60960" indent="-143510">
                        <a:lnSpc>
                          <a:spcPts val="1220"/>
                        </a:lnSpc>
                        <a:spcBef>
                          <a:spcPts val="7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2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2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elaboración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5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instructivo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para </a:t>
                      </a:r>
                      <a:r>
                        <a:rPr sz="12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j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11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C0F9C366-14AB-0478-A843-69277EB3B53E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86460" y="677233"/>
            <a:ext cx="8286750" cy="6172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spc="4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Especiﬁcidades</a:t>
            </a:r>
            <a:r>
              <a:rPr sz="2400" b="1" spc="-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para</a:t>
            </a:r>
            <a:r>
              <a:rPr sz="2400" b="1" spc="-3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fase</a:t>
            </a:r>
            <a:r>
              <a:rPr sz="2400" b="1" spc="-2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6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4</a:t>
            </a:r>
            <a:endParaRPr sz="2400" dirty="0">
              <a:solidFill>
                <a:schemeClr val="accent2">
                  <a:lumMod val="75000"/>
                </a:schemeClr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ahoma"/>
              <a:cs typeface="Tahoma"/>
            </a:endParaRPr>
          </a:p>
          <a:p>
            <a:pPr marL="12700" marR="5080" algn="just">
              <a:lnSpc>
                <a:spcPct val="101800"/>
              </a:lnSpc>
              <a:spcBef>
                <a:spcPts val="5"/>
              </a:spcBef>
            </a:pPr>
            <a:r>
              <a:rPr sz="1600" spc="45" dirty="0">
                <a:latin typeface="Verdana"/>
                <a:cs typeface="Verdana"/>
              </a:rPr>
              <a:t>En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dirty="0">
                <a:latin typeface="Verdana"/>
                <a:cs typeface="Verdana"/>
              </a:rPr>
              <a:t>Fase </a:t>
            </a:r>
            <a:r>
              <a:rPr sz="1600" spc="-60" dirty="0">
                <a:latin typeface="Verdana"/>
                <a:cs typeface="Verdana"/>
              </a:rPr>
              <a:t>4, </a:t>
            </a:r>
            <a:r>
              <a:rPr sz="1600" spc="-20" dirty="0">
                <a:latin typeface="Verdana"/>
                <a:cs typeface="Verdana"/>
              </a:rPr>
              <a:t>Tercero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10" dirty="0">
                <a:latin typeface="Verdana"/>
                <a:cs typeface="Verdana"/>
              </a:rPr>
              <a:t>cuarto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-20" dirty="0">
                <a:latin typeface="Verdana"/>
                <a:cs typeface="Verdana"/>
              </a:rPr>
              <a:t>primaria, </a:t>
            </a:r>
            <a:r>
              <a:rPr sz="1600" dirty="0">
                <a:latin typeface="Verdana"/>
                <a:cs typeface="Verdana"/>
              </a:rPr>
              <a:t>involucra </a:t>
            </a:r>
            <a:r>
              <a:rPr sz="1600" spc="45" dirty="0">
                <a:latin typeface="Verdana"/>
                <a:cs typeface="Verdana"/>
              </a:rPr>
              <a:t>un </a:t>
            </a:r>
            <a:r>
              <a:rPr sz="1600" spc="-5" dirty="0">
                <a:latin typeface="Verdana"/>
                <a:cs typeface="Verdana"/>
              </a:rPr>
              <a:t>avance </a:t>
            </a:r>
            <a:r>
              <a:rPr sz="1600" spc="20" dirty="0">
                <a:latin typeface="Verdana"/>
                <a:cs typeface="Verdana"/>
              </a:rPr>
              <a:t>del </a:t>
            </a:r>
            <a:r>
              <a:rPr sz="1600" spc="5" dirty="0">
                <a:latin typeface="Verdana"/>
                <a:cs typeface="Verdana"/>
              </a:rPr>
              <a:t>uso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spc="25" dirty="0">
                <a:latin typeface="Verdana"/>
                <a:cs typeface="Verdana"/>
              </a:rPr>
              <a:t>lengua </a:t>
            </a:r>
            <a:r>
              <a:rPr sz="1600" spc="-45" dirty="0">
                <a:latin typeface="Verdana"/>
                <a:cs typeface="Verdana"/>
              </a:rPr>
              <a:t>extranjera: </a:t>
            </a:r>
            <a:r>
              <a:rPr sz="1600" spc="10" dirty="0">
                <a:latin typeface="Verdana"/>
                <a:cs typeface="Verdana"/>
              </a:rPr>
              <a:t>inglés </a:t>
            </a:r>
            <a:r>
              <a:rPr sz="1600" spc="25" dirty="0">
                <a:latin typeface="Verdana"/>
                <a:cs typeface="Verdana"/>
              </a:rPr>
              <a:t>ampliando </a:t>
            </a:r>
            <a:r>
              <a:rPr sz="1600" spc="-25" dirty="0">
                <a:latin typeface="Verdana"/>
                <a:cs typeface="Verdana"/>
              </a:rPr>
              <a:t>las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oportunidades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participación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más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directa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70" dirty="0">
                <a:latin typeface="Verdana"/>
                <a:cs typeface="Verdana"/>
              </a:rPr>
              <a:t>NN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las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prácticas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sociales,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que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diferencia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las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fases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anteriores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estaba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mediada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por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la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o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el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docente.</a:t>
            </a:r>
            <a:endParaRPr sz="1600" dirty="0">
              <a:latin typeface="Verdana"/>
              <a:cs typeface="Verdana"/>
            </a:endParaRPr>
          </a:p>
          <a:p>
            <a:pPr marL="12700" marR="6350" algn="just">
              <a:lnSpc>
                <a:spcPct val="101800"/>
              </a:lnSpc>
              <a:spcBef>
                <a:spcPts val="790"/>
              </a:spcBef>
            </a:pPr>
            <a:r>
              <a:rPr sz="1600" spc="45" dirty="0">
                <a:latin typeface="Verdana"/>
                <a:cs typeface="Verdana"/>
              </a:rPr>
              <a:t>En </a:t>
            </a:r>
            <a:r>
              <a:rPr sz="1600" spc="-5" dirty="0">
                <a:latin typeface="Verdana"/>
                <a:cs typeface="Verdana"/>
              </a:rPr>
              <a:t>esta </a:t>
            </a:r>
            <a:r>
              <a:rPr sz="1600" spc="-20" dirty="0">
                <a:latin typeface="Verdana"/>
                <a:cs typeface="Verdana"/>
              </a:rPr>
              <a:t>fase </a:t>
            </a:r>
            <a:r>
              <a:rPr sz="1600" spc="-15" dirty="0">
                <a:latin typeface="Verdana"/>
                <a:cs typeface="Verdana"/>
              </a:rPr>
              <a:t>se </a:t>
            </a:r>
            <a:r>
              <a:rPr sz="1600" spc="-5" dirty="0">
                <a:latin typeface="Verdana"/>
                <a:cs typeface="Verdana"/>
              </a:rPr>
              <a:t>espera </a:t>
            </a:r>
            <a:r>
              <a:rPr sz="1600" spc="35" dirty="0">
                <a:latin typeface="Verdana"/>
                <a:cs typeface="Verdana"/>
              </a:rPr>
              <a:t>que </a:t>
            </a:r>
            <a:r>
              <a:rPr sz="1600" spc="-10" dirty="0">
                <a:latin typeface="Verdana"/>
                <a:cs typeface="Verdana"/>
              </a:rPr>
              <a:t>NN, </a:t>
            </a:r>
            <a:r>
              <a:rPr sz="1600" spc="35" dirty="0">
                <a:latin typeface="Verdana"/>
                <a:cs typeface="Verdana"/>
              </a:rPr>
              <a:t>que </a:t>
            </a:r>
            <a:r>
              <a:rPr sz="1600" spc="-5" dirty="0">
                <a:latin typeface="Verdana"/>
                <a:cs typeface="Verdana"/>
              </a:rPr>
              <a:t>expresen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35" dirty="0">
                <a:latin typeface="Verdana"/>
                <a:cs typeface="Verdana"/>
              </a:rPr>
              <a:t>comuniquen </a:t>
            </a:r>
            <a:r>
              <a:rPr sz="1600" spc="-10" dirty="0">
                <a:latin typeface="Verdana"/>
                <a:cs typeface="Verdana"/>
              </a:rPr>
              <a:t>sus </a:t>
            </a:r>
            <a:r>
              <a:rPr sz="1600" spc="-30" dirty="0">
                <a:latin typeface="Verdana"/>
                <a:cs typeface="Verdana"/>
              </a:rPr>
              <a:t>ideas, </a:t>
            </a:r>
            <a:r>
              <a:rPr sz="1600" dirty="0">
                <a:latin typeface="Verdana"/>
                <a:cs typeface="Verdana"/>
              </a:rPr>
              <a:t>emociones, </a:t>
            </a:r>
            <a:r>
              <a:rPr sz="1600" spc="-10" dirty="0">
                <a:latin typeface="Verdana"/>
                <a:cs typeface="Verdana"/>
              </a:rPr>
              <a:t>sensaciones, </a:t>
            </a:r>
            <a:r>
              <a:rPr sz="1600" spc="10" dirty="0">
                <a:latin typeface="Verdana"/>
                <a:cs typeface="Verdana"/>
              </a:rPr>
              <a:t>sentimientos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necesidades </a:t>
            </a:r>
            <a:r>
              <a:rPr sz="1600" spc="35" dirty="0">
                <a:latin typeface="Verdana"/>
                <a:cs typeface="Verdana"/>
              </a:rPr>
              <a:t>con </a:t>
            </a:r>
            <a:r>
              <a:rPr sz="1600" spc="-10" dirty="0">
                <a:latin typeface="Verdana"/>
                <a:cs typeface="Verdana"/>
              </a:rPr>
              <a:t>frases </a:t>
            </a:r>
            <a:r>
              <a:rPr sz="1600" spc="15" dirty="0">
                <a:latin typeface="Verdana"/>
                <a:cs typeface="Verdana"/>
              </a:rPr>
              <a:t>más </a:t>
            </a:r>
            <a:r>
              <a:rPr sz="1600" dirty="0">
                <a:latin typeface="Verdana"/>
                <a:cs typeface="Verdana"/>
              </a:rPr>
              <a:t>estructuradas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lang="es-ES" sz="1600" spc="-55" dirty="0">
                <a:latin typeface="Verdana"/>
                <a:cs typeface="Verdana"/>
              </a:rPr>
              <a:t> </a:t>
            </a:r>
            <a:r>
              <a:rPr sz="1600" spc="-35" dirty="0" err="1">
                <a:latin typeface="Verdana"/>
                <a:cs typeface="Verdana"/>
              </a:rPr>
              <a:t>largas</a:t>
            </a:r>
            <a:r>
              <a:rPr lang="es-ES" sz="1600" spc="-35" dirty="0">
                <a:latin typeface="Verdana"/>
                <a:cs typeface="Verdana"/>
              </a:rPr>
              <a:t>. </a:t>
            </a:r>
          </a:p>
          <a:p>
            <a:pPr marL="12700" marR="6350" algn="just">
              <a:lnSpc>
                <a:spcPct val="101800"/>
              </a:lnSpc>
              <a:spcBef>
                <a:spcPts val="790"/>
              </a:spcBef>
            </a:pPr>
            <a:r>
              <a:rPr sz="1600" spc="30" dirty="0">
                <a:latin typeface="Verdana"/>
                <a:cs typeface="Verdana"/>
              </a:rPr>
              <a:t>Como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parte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las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experiencias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de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participación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activa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70" dirty="0">
                <a:latin typeface="Verdana"/>
                <a:cs typeface="Verdana"/>
              </a:rPr>
              <a:t>NN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es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necesario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que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tengan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oportunidades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de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comunicarse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con </a:t>
            </a:r>
            <a:r>
              <a:rPr sz="1600" spc="-5" dirty="0" err="1">
                <a:latin typeface="Verdana"/>
                <a:cs typeface="Verdana"/>
              </a:rPr>
              <a:t>diferentes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5" dirty="0" err="1">
                <a:latin typeface="Verdana"/>
                <a:cs typeface="Verdana"/>
              </a:rPr>
              <a:t>propósitos</a:t>
            </a:r>
            <a:r>
              <a:rPr lang="es-ES" sz="1600" spc="-15" dirty="0">
                <a:latin typeface="Verdana"/>
                <a:cs typeface="Verdana"/>
              </a:rPr>
              <a:t>. </a:t>
            </a:r>
            <a:endParaRPr sz="1600" dirty="0">
              <a:latin typeface="Verdana"/>
              <a:cs typeface="Verdana"/>
            </a:endParaRPr>
          </a:p>
          <a:p>
            <a:pPr marL="12700" marR="5715" algn="just">
              <a:lnSpc>
                <a:spcPct val="101800"/>
              </a:lnSpc>
              <a:spcBef>
                <a:spcPts val="795"/>
              </a:spcBef>
            </a:pPr>
            <a:r>
              <a:rPr sz="1600" spc="-5" dirty="0">
                <a:latin typeface="Verdana"/>
                <a:cs typeface="Verdana"/>
              </a:rPr>
              <a:t>Las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5" dirty="0">
                <a:latin typeface="Verdana"/>
                <a:cs typeface="Verdana"/>
              </a:rPr>
              <a:t>los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docentes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considerarán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que,</a:t>
            </a:r>
            <a:r>
              <a:rPr sz="1600" spc="285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como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parte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del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proceso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del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uso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reﬂexivo,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análisis,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comprensión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25" dirty="0">
                <a:latin typeface="Verdana"/>
                <a:cs typeface="Verdana"/>
              </a:rPr>
              <a:t>producción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textos </a:t>
            </a:r>
            <a:r>
              <a:rPr sz="1600" spc="-15" dirty="0">
                <a:latin typeface="Verdana"/>
                <a:cs typeface="Verdana"/>
              </a:rPr>
              <a:t>orales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10" dirty="0">
                <a:latin typeface="Verdana"/>
                <a:cs typeface="Verdana"/>
              </a:rPr>
              <a:t>escritos </a:t>
            </a:r>
            <a:r>
              <a:rPr sz="1600" spc="-25" dirty="0">
                <a:latin typeface="Verdana"/>
                <a:cs typeface="Verdana"/>
              </a:rPr>
              <a:t>(líricos </a:t>
            </a:r>
            <a:r>
              <a:rPr sz="1600" spc="10" dirty="0">
                <a:latin typeface="Verdana"/>
                <a:cs typeface="Verdana"/>
              </a:rPr>
              <a:t>e </a:t>
            </a:r>
            <a:r>
              <a:rPr sz="1600" spc="-25" dirty="0">
                <a:latin typeface="Verdana"/>
                <a:cs typeface="Verdana"/>
              </a:rPr>
              <a:t>informativos), </a:t>
            </a:r>
            <a:r>
              <a:rPr sz="1600" spc="30" dirty="0">
                <a:latin typeface="Verdana"/>
                <a:cs typeface="Verdana"/>
              </a:rPr>
              <a:t>modiﬁcación de </a:t>
            </a:r>
            <a:r>
              <a:rPr sz="1600" spc="-25" dirty="0">
                <a:latin typeface="Verdana"/>
                <a:cs typeface="Verdana"/>
              </a:rPr>
              <a:t>historias, </a:t>
            </a:r>
            <a:r>
              <a:rPr sz="1600" spc="5" dirty="0">
                <a:latin typeface="Verdana"/>
                <a:cs typeface="Verdana"/>
              </a:rPr>
              <a:t>requieren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-5" dirty="0" err="1">
                <a:latin typeface="Verdana"/>
                <a:cs typeface="Verdana"/>
              </a:rPr>
              <a:t>tiempo</a:t>
            </a:r>
            <a:r>
              <a:rPr lang="es-ES" sz="1600" spc="-5" dirty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  <a:p>
            <a:pPr marL="12700" marR="5080" algn="just">
              <a:lnSpc>
                <a:spcPct val="101499"/>
              </a:lnSpc>
              <a:spcBef>
                <a:spcPts val="795"/>
              </a:spcBef>
            </a:pPr>
            <a:r>
              <a:rPr sz="1600" spc="15" dirty="0">
                <a:latin typeface="Verdana"/>
                <a:cs typeface="Verdana"/>
              </a:rPr>
              <a:t>Cabe </a:t>
            </a:r>
            <a:r>
              <a:rPr sz="1600" spc="-20" dirty="0">
                <a:latin typeface="Verdana"/>
                <a:cs typeface="Verdana"/>
              </a:rPr>
              <a:t>resaltar </a:t>
            </a:r>
            <a:r>
              <a:rPr sz="1600" spc="-15" dirty="0">
                <a:latin typeface="Verdana"/>
                <a:cs typeface="Verdana"/>
              </a:rPr>
              <a:t>que, </a:t>
            </a:r>
            <a:r>
              <a:rPr sz="1600" spc="-10" dirty="0">
                <a:latin typeface="Verdana"/>
                <a:cs typeface="Verdana"/>
              </a:rPr>
              <a:t>los </a:t>
            </a:r>
            <a:r>
              <a:rPr sz="1600" spc="-20" dirty="0">
                <a:latin typeface="Verdana"/>
                <a:cs typeface="Verdana"/>
              </a:rPr>
              <a:t>textos </a:t>
            </a:r>
            <a:r>
              <a:rPr sz="1600" spc="-10" dirty="0">
                <a:latin typeface="Verdana"/>
                <a:cs typeface="Verdana"/>
              </a:rPr>
              <a:t>escritos </a:t>
            </a:r>
            <a:r>
              <a:rPr sz="1600" spc="-25" dirty="0">
                <a:latin typeface="Verdana"/>
                <a:cs typeface="Verdana"/>
              </a:rPr>
              <a:t>(cuentos, </a:t>
            </a:r>
            <a:r>
              <a:rPr sz="1600" spc="-5" dirty="0">
                <a:latin typeface="Verdana"/>
                <a:cs typeface="Verdana"/>
              </a:rPr>
              <a:t>canciones, </a:t>
            </a:r>
            <a:r>
              <a:rPr sz="1600" spc="-25" dirty="0">
                <a:latin typeface="Verdana"/>
                <a:cs typeface="Verdana"/>
              </a:rPr>
              <a:t>avisos </a:t>
            </a:r>
            <a:r>
              <a:rPr sz="1600" spc="-5" dirty="0">
                <a:latin typeface="Verdana"/>
                <a:cs typeface="Verdana"/>
              </a:rPr>
              <a:t>publicitarios, </a:t>
            </a:r>
            <a:r>
              <a:rPr sz="1600" spc="-25" dirty="0">
                <a:latin typeface="Verdana"/>
                <a:cs typeface="Verdana"/>
              </a:rPr>
              <a:t>instructivos), </a:t>
            </a:r>
            <a:r>
              <a:rPr sz="1600" spc="-20" dirty="0">
                <a:latin typeface="Verdana"/>
                <a:cs typeface="Verdana"/>
              </a:rPr>
              <a:t>las </a:t>
            </a:r>
            <a:r>
              <a:rPr sz="1600" spc="15" dirty="0">
                <a:latin typeface="Verdana"/>
                <a:cs typeface="Verdana"/>
              </a:rPr>
              <a:t>canciones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las 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manifestaciones</a:t>
            </a:r>
            <a:r>
              <a:rPr sz="1600" spc="-10" dirty="0">
                <a:latin typeface="Verdana"/>
                <a:cs typeface="Verdana"/>
              </a:rPr>
              <a:t> artísticas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5" dirty="0">
                <a:latin typeface="Verdana"/>
                <a:cs typeface="Verdana"/>
              </a:rPr>
              <a:t> culturales,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medida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lo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posible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sean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autores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15" dirty="0" err="1">
                <a:latin typeface="Verdana"/>
                <a:cs typeface="Verdana"/>
              </a:rPr>
              <a:t>habla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-15" dirty="0" err="1">
                <a:latin typeface="Verdana"/>
                <a:cs typeface="Verdana"/>
              </a:rPr>
              <a:t>inglesa</a:t>
            </a:r>
            <a:r>
              <a:rPr lang="es-ES" sz="1600" spc="-15" dirty="0">
                <a:latin typeface="Verdana"/>
                <a:cs typeface="Verdana"/>
              </a:rPr>
              <a:t>.</a:t>
            </a:r>
          </a:p>
          <a:p>
            <a:pPr marL="12700" marR="5080" algn="just">
              <a:lnSpc>
                <a:spcPct val="101800"/>
              </a:lnSpc>
              <a:spcBef>
                <a:spcPts val="795"/>
              </a:spcBef>
            </a:pPr>
            <a:r>
              <a:rPr sz="1600" spc="45" dirty="0">
                <a:latin typeface="Verdana"/>
                <a:cs typeface="Verdana"/>
              </a:rPr>
              <a:t>En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spc="30" dirty="0">
                <a:latin typeface="Verdana"/>
                <a:cs typeface="Verdana"/>
              </a:rPr>
              <a:t>medida en </a:t>
            </a:r>
            <a:r>
              <a:rPr sz="1600" spc="35" dirty="0">
                <a:latin typeface="Verdana"/>
                <a:cs typeface="Verdana"/>
              </a:rPr>
              <a:t>que </a:t>
            </a:r>
            <a:r>
              <a:rPr sz="1600" spc="70" dirty="0">
                <a:latin typeface="Verdana"/>
                <a:cs typeface="Verdana"/>
              </a:rPr>
              <a:t>NN </a:t>
            </a:r>
            <a:r>
              <a:rPr sz="1600" spc="5" dirty="0">
                <a:latin typeface="Verdana"/>
                <a:cs typeface="Verdana"/>
              </a:rPr>
              <a:t>estén </a:t>
            </a:r>
            <a:r>
              <a:rPr sz="1600" spc="-5" dirty="0">
                <a:latin typeface="Verdana"/>
                <a:cs typeface="Verdana"/>
              </a:rPr>
              <a:t>expuestos </a:t>
            </a:r>
            <a:r>
              <a:rPr sz="1600" spc="-10" dirty="0">
                <a:latin typeface="Verdana"/>
                <a:cs typeface="Verdana"/>
              </a:rPr>
              <a:t>a </a:t>
            </a:r>
            <a:r>
              <a:rPr sz="1600" spc="-5" dirty="0">
                <a:latin typeface="Verdana"/>
                <a:cs typeface="Verdana"/>
              </a:rPr>
              <a:t>los </a:t>
            </a:r>
            <a:r>
              <a:rPr sz="1600" spc="-15" dirty="0">
                <a:latin typeface="Verdana"/>
                <a:cs typeface="Verdana"/>
              </a:rPr>
              <a:t>diversos </a:t>
            </a:r>
            <a:r>
              <a:rPr sz="1600" spc="-20" dirty="0">
                <a:latin typeface="Verdana"/>
                <a:cs typeface="Verdana"/>
              </a:rPr>
              <a:t>textos </a:t>
            </a:r>
            <a:r>
              <a:rPr sz="1600" spc="-10" dirty="0">
                <a:latin typeface="Verdana"/>
                <a:cs typeface="Verdana"/>
              </a:rPr>
              <a:t>orales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10" dirty="0">
                <a:latin typeface="Verdana"/>
                <a:cs typeface="Verdana"/>
              </a:rPr>
              <a:t>escritos </a:t>
            </a:r>
            <a:r>
              <a:rPr sz="1600" spc="30" dirty="0">
                <a:latin typeface="Verdana"/>
                <a:cs typeface="Verdana"/>
              </a:rPr>
              <a:t>en </a:t>
            </a:r>
            <a:r>
              <a:rPr sz="1600" spc="-15" dirty="0">
                <a:latin typeface="Verdana"/>
                <a:cs typeface="Verdana"/>
              </a:rPr>
              <a:t>inglés, les</a:t>
            </a:r>
            <a:r>
              <a:rPr sz="1600" spc="-17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permitirá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70" dirty="0">
                <a:latin typeface="Verdana"/>
                <a:cs typeface="Verdana"/>
              </a:rPr>
              <a:t>NN</a:t>
            </a:r>
            <a:r>
              <a:rPr sz="1600" spc="-1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escuchar,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leer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escribir,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identiﬁcar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adquirir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15" dirty="0" err="1">
                <a:latin typeface="Verdana"/>
                <a:cs typeface="Verdana"/>
              </a:rPr>
              <a:t>más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5" dirty="0" err="1">
                <a:latin typeface="Verdana"/>
                <a:cs typeface="Verdana"/>
              </a:rPr>
              <a:t>vocabulario</a:t>
            </a:r>
            <a:r>
              <a:rPr lang="es-ES" sz="1600" spc="-15" dirty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  <a:spcBef>
                <a:spcPts val="815"/>
              </a:spcBef>
            </a:pPr>
            <a:r>
              <a:rPr sz="1600" spc="20" dirty="0">
                <a:latin typeface="Verdana"/>
                <a:cs typeface="Verdana"/>
              </a:rPr>
              <a:t>Jugar</a:t>
            </a:r>
            <a:r>
              <a:rPr sz="1600" spc="30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e</a:t>
            </a:r>
            <a:r>
              <a:rPr sz="1600" spc="31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inventar</a:t>
            </a:r>
            <a:r>
              <a:rPr sz="1600" spc="30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palabras,</a:t>
            </a:r>
            <a:r>
              <a:rPr sz="1600" spc="3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es</a:t>
            </a:r>
            <a:r>
              <a:rPr sz="1600" spc="31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otra</a:t>
            </a:r>
            <a:r>
              <a:rPr sz="1600" spc="29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forma</a:t>
            </a:r>
            <a:r>
              <a:rPr sz="1600" spc="31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31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descubrir</a:t>
            </a:r>
            <a:r>
              <a:rPr sz="1600" spc="30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30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ensayar</a:t>
            </a:r>
            <a:r>
              <a:rPr sz="1600" spc="310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con</a:t>
            </a:r>
            <a:r>
              <a:rPr sz="1600" spc="3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29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lengua</a:t>
            </a:r>
            <a:r>
              <a:rPr sz="1600" spc="310" dirty="0">
                <a:latin typeface="Verdana"/>
                <a:cs typeface="Verdana"/>
              </a:rPr>
              <a:t> </a:t>
            </a:r>
            <a:r>
              <a:rPr sz="1600" spc="-15" dirty="0" err="1">
                <a:latin typeface="Verdana"/>
                <a:cs typeface="Verdana"/>
              </a:rPr>
              <a:t>inglesa</a:t>
            </a:r>
            <a:r>
              <a:rPr lang="es-ES" sz="1600" spc="-15" dirty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12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38A36A3E-296B-17E9-84A9-4432E9860F3C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305304" y="1063243"/>
            <a:ext cx="5444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Panorama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60" dirty="0">
                <a:solidFill>
                  <a:srgbClr val="9D2348"/>
                </a:solidFill>
                <a:latin typeface="Verdana"/>
                <a:cs typeface="Verdana"/>
              </a:rPr>
              <a:t>la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30" dirty="0">
                <a:solidFill>
                  <a:srgbClr val="9D2348"/>
                </a:solidFill>
                <a:latin typeface="Tahoma"/>
                <a:cs typeface="Tahoma"/>
              </a:rPr>
              <a:t>Fase</a:t>
            </a:r>
            <a:r>
              <a:rPr sz="1200" b="1" spc="-20" dirty="0">
                <a:solidFill>
                  <a:srgbClr val="9D2348"/>
                </a:solidFill>
                <a:latin typeface="Tahoma"/>
                <a:cs typeface="Tahoma"/>
              </a:rPr>
              <a:t> </a:t>
            </a:r>
            <a:r>
              <a:rPr sz="1200" b="1" spc="60" dirty="0">
                <a:solidFill>
                  <a:srgbClr val="9D2348"/>
                </a:solidFill>
                <a:latin typeface="Tahoma"/>
                <a:cs typeface="Tahoma"/>
              </a:rPr>
              <a:t>4</a:t>
            </a:r>
            <a:r>
              <a:rPr sz="1200" b="1" spc="-10" dirty="0">
                <a:solidFill>
                  <a:srgbClr val="9D2348"/>
                </a:solidFill>
                <a:latin typeface="Tahoma"/>
                <a:cs typeface="Tahoma"/>
              </a:rPr>
              <a:t> 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para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el</a:t>
            </a:r>
            <a:r>
              <a:rPr sz="12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Programa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45" dirty="0">
                <a:solidFill>
                  <a:srgbClr val="9D2348"/>
                </a:solidFill>
                <a:latin typeface="Verdana"/>
                <a:cs typeface="Verdana"/>
              </a:rPr>
              <a:t>Nacional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Inglés</a:t>
            </a:r>
            <a:r>
              <a:rPr sz="1200" b="1" spc="-8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120" dirty="0">
                <a:solidFill>
                  <a:srgbClr val="9D2348"/>
                </a:solidFill>
                <a:latin typeface="Verdana"/>
                <a:cs typeface="Verdana"/>
              </a:rPr>
              <a:t>(PRONI)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13</a:t>
            </a:fld>
            <a:endParaRPr spc="-13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60922"/>
              </p:ext>
            </p:extLst>
          </p:nvPr>
        </p:nvGraphicFramePr>
        <p:xfrm>
          <a:off x="896111" y="1382255"/>
          <a:ext cx="8255633" cy="5089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6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1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70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210185">
                        <a:lnSpc>
                          <a:spcPts val="1300"/>
                        </a:lnSpc>
                        <a:spcBef>
                          <a:spcPts val="1160"/>
                        </a:spcBef>
                      </a:pPr>
                      <a:r>
                        <a:rPr sz="1100" b="1" spc="-35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Contenidos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1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ado</a:t>
                      </a:r>
                      <a:endParaRPr sz="1100" dirty="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100" b="1" spc="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ado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53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66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132080" marR="125730" indent="1270" algn="ctr">
                        <a:lnSpc>
                          <a:spcPct val="101600"/>
                        </a:lnSpc>
                      </a:pPr>
                      <a:r>
                        <a:rPr sz="1000" b="1" spc="-60" dirty="0">
                          <a:latin typeface="Verdana"/>
                          <a:cs typeface="Verdana"/>
                        </a:rPr>
                        <a:t>Sensaciones,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emociones, 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sen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ien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 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ideas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en  len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43510">
                        <a:lnSpc>
                          <a:spcPts val="126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Reconoce</a:t>
                      </a:r>
                      <a:r>
                        <a:rPr sz="10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expresiones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básicas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familiares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en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>
                        <a:lnSpc>
                          <a:spcPts val="1210"/>
                        </a:lnSpc>
                        <a:spcBef>
                          <a:spcPts val="35"/>
                        </a:spcBef>
                        <a:tabLst>
                          <a:tab pos="1132205" algn="l"/>
                          <a:tab pos="2003425" algn="l"/>
                          <a:tab pos="2977515" algn="l"/>
                        </a:tabLst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1000" spc="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lenguajes</a:t>
                      </a:r>
                      <a:r>
                        <a:rPr sz="1000" spc="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oral</a:t>
                      </a:r>
                      <a:r>
                        <a:rPr sz="1000" spc="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escrito,</a:t>
                      </a:r>
                      <a:r>
                        <a:rPr sz="1000" spc="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spc="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compartir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,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emo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,	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imi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y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45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id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ata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8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Entiende </a:t>
                      </a:r>
                      <a:r>
                        <a:rPr sz="1000" spc="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4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utiliza</a:t>
                      </a:r>
                      <a:r>
                        <a:rPr sz="10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expresiones</a:t>
                      </a:r>
                      <a:r>
                        <a:rPr sz="1000" spc="5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básicas</a:t>
                      </a:r>
                      <a:r>
                        <a:rPr sz="10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algn="just">
                        <a:lnSpc>
                          <a:spcPts val="1195"/>
                        </a:lnSpc>
                      </a:pPr>
                      <a:r>
                        <a:rPr sz="1000" spc="-20" dirty="0">
                          <a:latin typeface="Verdana"/>
                          <a:cs typeface="Verdana"/>
                        </a:rPr>
                        <a:t>familiares,</a:t>
                      </a:r>
                      <a:r>
                        <a:rPr sz="1000" spc="4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mediante </a:t>
                      </a:r>
                      <a:r>
                        <a:rPr sz="10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1000" spc="4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lenguajes</a:t>
                      </a:r>
                      <a:r>
                        <a:rPr sz="1000" spc="4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oral</a:t>
                      </a:r>
                      <a:r>
                        <a:rPr sz="1000" spc="4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1594" algn="just">
                        <a:lnSpc>
                          <a:spcPct val="101499"/>
                        </a:lnSpc>
                      </a:pPr>
                      <a:r>
                        <a:rPr sz="1000" spc="-25" dirty="0">
                          <a:latin typeface="Verdana"/>
                          <a:cs typeface="Verdana"/>
                        </a:rPr>
                        <a:t>escrito,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compartir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sensaciones,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emociones,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sentimientos</a:t>
                      </a:r>
                      <a:r>
                        <a:rPr sz="1000" spc="3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necesidades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inmediatas.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190500" marR="62865" indent="-143510">
                        <a:lnSpc>
                          <a:spcPct val="100000"/>
                        </a:lnSpc>
                        <a:spcBef>
                          <a:spcPts val="80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Pregunta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responde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sobre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cómo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se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siente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qué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a,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guaj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</a:p>
                    <a:p>
                      <a:pPr marL="190500" indent="-143510">
                        <a:lnSpc>
                          <a:spcPts val="123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Interpreta</a:t>
                      </a:r>
                      <a:r>
                        <a:rPr sz="1000" spc="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textos</a:t>
                      </a:r>
                      <a:r>
                        <a:rPr sz="1000" spc="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asocia</a:t>
                      </a:r>
                      <a:r>
                        <a:rPr sz="1000" spc="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su</a:t>
                      </a:r>
                      <a:r>
                        <a:rPr sz="1000" spc="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contenido</a:t>
                      </a:r>
                      <a:r>
                        <a:rPr sz="1000" spc="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sensaciones,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 marR="62865">
                        <a:lnSpc>
                          <a:spcPts val="1220"/>
                        </a:lnSpc>
                        <a:spcBef>
                          <a:spcPts val="20"/>
                        </a:spcBef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emociones,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sentimientos</a:t>
                      </a:r>
                      <a:r>
                        <a:rPr sz="1000" spc="3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3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ideas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propios 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otras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personas.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5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32080" marR="125730" indent="635" algn="ctr">
                        <a:lnSpc>
                          <a:spcPct val="101499"/>
                        </a:lnSpc>
                        <a:spcBef>
                          <a:spcPts val="1035"/>
                        </a:spcBef>
                      </a:pPr>
                      <a:r>
                        <a:rPr sz="1000" b="1" spc="-6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es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en  len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43510">
                        <a:lnSpc>
                          <a:spcPts val="121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Explora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canciones</a:t>
                      </a:r>
                      <a:r>
                        <a:rPr sz="1000" spc="2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2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poemas</a:t>
                      </a:r>
                      <a:r>
                        <a:rPr sz="1000" spc="2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sencillos</a:t>
                      </a:r>
                      <a:r>
                        <a:rPr sz="1000" spc="2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con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60"/>
                        </a:lnSpc>
                      </a:pPr>
                      <a:r>
                        <a:rPr sz="1000" spc="-30" dirty="0">
                          <a:latin typeface="Verdana"/>
                          <a:cs typeface="Verdana"/>
                        </a:rPr>
                        <a:t>rima.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8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po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60"/>
                        </a:lnSpc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a,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iﬁ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0960" indent="-143510">
                        <a:lnSpc>
                          <a:spcPts val="1220"/>
                        </a:lnSpc>
                        <a:spcBef>
                          <a:spcPts val="8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escritura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colectiva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rimas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po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llo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19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5" dirty="0">
                          <a:latin typeface="Verdana"/>
                          <a:cs typeface="Verdana"/>
                        </a:rPr>
                        <a:t>Escucha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lectura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cuentos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75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ipo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ex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43510">
                        <a:lnSpc>
                          <a:spcPts val="1315"/>
                        </a:lnSpc>
                        <a:spcBef>
                          <a:spcPts val="30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Comprende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canciones</a:t>
                      </a:r>
                      <a:r>
                        <a:rPr sz="10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poemas</a:t>
                      </a:r>
                      <a:r>
                        <a:rPr sz="10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sencillos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rima</a:t>
                      </a:r>
                      <a:r>
                        <a:rPr sz="10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los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60"/>
                        </a:lnSpc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relaciona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experiencias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fantasías.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 marR="62865" indent="-143510">
                        <a:lnSpc>
                          <a:spcPts val="1220"/>
                        </a:lnSpc>
                        <a:spcBef>
                          <a:spcPts val="8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224154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escritura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colectiva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canciones</a:t>
                      </a:r>
                      <a:r>
                        <a:rPr sz="10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poemas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</a:p>
                    <a:p>
                      <a:pPr marL="190500" indent="-143510">
                        <a:lnSpc>
                          <a:spcPts val="114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ctu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</a:p>
                    <a:p>
                      <a:pPr marL="190500" indent="-143510">
                        <a:lnSpc>
                          <a:spcPts val="12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Reescribe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colectivamente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cuento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corto</a:t>
                      </a:r>
                      <a:r>
                        <a:rPr sz="1000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modiﬁcando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elem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</a:p>
                  </a:txBody>
                  <a:tcPr marL="0" marR="0" marT="387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9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93980" marR="88265" algn="ctr">
                        <a:lnSpc>
                          <a:spcPct val="101499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Ma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1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nes 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artísticas.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00" marR="62865" indent="-143510">
                        <a:lnSpc>
                          <a:spcPct val="10000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Intercambia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impresiones,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gustos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intereses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sobre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manifestaciones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culturales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artísticas.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865" indent="-143510">
                        <a:lnSpc>
                          <a:spcPts val="1210"/>
                        </a:lnSpc>
                        <a:spcBef>
                          <a:spcPts val="5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aga</a:t>
                      </a:r>
                      <a:r>
                        <a:rPr sz="10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</a:t>
                      </a:r>
                      <a:r>
                        <a:rPr sz="1000" spc="-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ife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stac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nes 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culturales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artísticas</a:t>
                      </a:r>
                      <a:r>
                        <a:rPr sz="1000" spc="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1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distintos</a:t>
                      </a:r>
                      <a:r>
                        <a:rPr sz="1000" spc="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pueblos,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85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eren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1594" indent="-143510" algn="just">
                        <a:lnSpc>
                          <a:spcPts val="1220"/>
                        </a:lnSpc>
                        <a:spcBef>
                          <a:spcPts val="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Intercambia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impresiones,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gustos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intereses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sobre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manifestaciones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culturales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artísticas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distintos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pre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 algn="just">
                        <a:lnSpc>
                          <a:spcPts val="119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5" dirty="0">
                          <a:latin typeface="Verdana"/>
                          <a:cs typeface="Verdana"/>
                        </a:rPr>
                        <a:t>Ejempliﬁca  </a:t>
                      </a:r>
                      <a:r>
                        <a:rPr sz="1000" spc="2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300" dirty="0">
                          <a:latin typeface="Verdana"/>
                          <a:cs typeface="Verdana"/>
                        </a:rPr>
                        <a:t> 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describe  </a:t>
                      </a:r>
                      <a:r>
                        <a:rPr sz="1000" spc="2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elementos  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presentes</a:t>
                      </a:r>
                      <a:r>
                        <a:rPr sz="1000" spc="9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en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1594" algn="just">
                        <a:lnSpc>
                          <a:spcPts val="1210"/>
                        </a:lnSpc>
                        <a:spcBef>
                          <a:spcPts val="35"/>
                        </a:spcBef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manifestaciones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culturales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artísticas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distintos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pueblos,</a:t>
                      </a:r>
                      <a:r>
                        <a:rPr sz="1000" spc="2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preferentemente</a:t>
                      </a:r>
                      <a:r>
                        <a:rPr sz="1000" spc="2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2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habla</a:t>
                      </a:r>
                      <a:r>
                        <a:rPr sz="1000" spc="2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inglesa,</a:t>
                      </a:r>
                      <a:r>
                        <a:rPr sz="1000" spc="3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como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algn="just">
                        <a:lnSpc>
                          <a:spcPts val="1185"/>
                        </a:lnSpc>
                      </a:pPr>
                      <a:r>
                        <a:rPr sz="1000" spc="-25" dirty="0">
                          <a:latin typeface="Verdana"/>
                          <a:cs typeface="Verdana"/>
                        </a:rPr>
                        <a:t>colores,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formas,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tamaños,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materiales,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sonidos,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texturas.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1812">
                <a:tc>
                  <a:txBody>
                    <a:bodyPr/>
                    <a:lstStyle/>
                    <a:p>
                      <a:pPr marL="266700" marR="260350" indent="1270" algn="ctr">
                        <a:lnSpc>
                          <a:spcPct val="101499"/>
                        </a:lnSpc>
                        <a:spcBef>
                          <a:spcPts val="590"/>
                        </a:spcBef>
                      </a:pPr>
                      <a:r>
                        <a:rPr sz="1000" b="1" spc="-50" dirty="0">
                          <a:latin typeface="Verdana"/>
                          <a:cs typeface="Verdana"/>
                        </a:rPr>
                        <a:t>Entornos 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sociales.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0960" indent="-143510">
                        <a:lnSpc>
                          <a:spcPct val="100000"/>
                        </a:lnSpc>
                        <a:spcBef>
                          <a:spcPts val="50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Describe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comparte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características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físicas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ad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 indent="-143510">
                        <a:lnSpc>
                          <a:spcPts val="1220"/>
                        </a:lnSpc>
                        <a:spcBef>
                          <a:spcPts val="4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3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3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lectura</a:t>
                      </a:r>
                      <a:r>
                        <a:rPr sz="1000" spc="3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diálogos</a:t>
                      </a:r>
                      <a:r>
                        <a:rPr sz="1000" spc="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sobre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entornos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naturales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sociales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cotidianos.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41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2230" indent="-143510">
                        <a:lnSpc>
                          <a:spcPts val="1220"/>
                        </a:lnSpc>
                        <a:spcBef>
                          <a:spcPts val="2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  <a:tab pos="889635" algn="l"/>
                          <a:tab pos="1096645" algn="l"/>
                          <a:tab pos="1861820" algn="l"/>
                          <a:tab pos="2910205" algn="l"/>
                          <a:tab pos="3441700" algn="l"/>
                          <a:tab pos="3649345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rib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	y	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om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	ca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erí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	</a:t>
                      </a:r>
                      <a:r>
                        <a:rPr sz="1000" spc="8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í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y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 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personalidad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integrantes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su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familia.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19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Describe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comparte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algunas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características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distintos</a:t>
                      </a:r>
                    </a:p>
                    <a:p>
                      <a:pPr marL="190500" marR="62865">
                        <a:lnSpc>
                          <a:spcPts val="1210"/>
                        </a:lnSpc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entornos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naturales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sociales,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empleando</a:t>
                      </a:r>
                      <a:r>
                        <a:rPr sz="10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convenciones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2">
            <a:extLst>
              <a:ext uri="{FF2B5EF4-FFF2-40B4-BE49-F238E27FC236}">
                <a16:creationId xmlns:a16="http://schemas.microsoft.com/office/drawing/2014/main" id="{56D10A7D-90CD-5BF9-9495-3E0713CD3D2E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6111" y="1080503"/>
          <a:ext cx="8255633" cy="44627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6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17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470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10185">
                        <a:lnSpc>
                          <a:spcPts val="1300"/>
                        </a:lnSpc>
                        <a:spcBef>
                          <a:spcPts val="1160"/>
                        </a:spcBef>
                      </a:pPr>
                      <a:r>
                        <a:rPr sz="1100" b="1" spc="-35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Contenidos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1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ado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100" b="1" spc="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ado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53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9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6990">
                        <a:lnSpc>
                          <a:spcPts val="1210"/>
                        </a:lnSpc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100" b="1" spc="-195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Interpreta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emplea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elementos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contextuales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865">
                        <a:lnSpc>
                          <a:spcPts val="122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spc="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crear</a:t>
                      </a:r>
                      <a:r>
                        <a:rPr sz="1000" spc="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nuevos</a:t>
                      </a:r>
                      <a:r>
                        <a:rPr sz="1000" spc="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diálogos</a:t>
                      </a:r>
                      <a:r>
                        <a:rPr sz="1000" spc="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sobre</a:t>
                      </a:r>
                      <a:r>
                        <a:rPr sz="1000" spc="1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entornos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atu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3500" indent="-143510">
                        <a:lnSpc>
                          <a:spcPts val="1220"/>
                        </a:lnSpc>
                        <a:spcBef>
                          <a:spcPts val="20"/>
                        </a:spcBef>
                      </a:pPr>
                      <a:r>
                        <a:rPr sz="1100" b="1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o</a:t>
                      </a:r>
                      <a:r>
                        <a:rPr sz="1100" b="1" spc="-195" dirty="0">
                          <a:solidFill>
                            <a:srgbClr val="FF000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Enuncia</a:t>
                      </a:r>
                      <a:r>
                        <a:rPr sz="10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describe</a:t>
                      </a:r>
                      <a:r>
                        <a:rPr sz="1000" spc="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manera</a:t>
                      </a:r>
                      <a:r>
                        <a:rPr sz="1000" spc="1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sencilla</a:t>
                      </a:r>
                      <a:r>
                        <a:rPr sz="1000" spc="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actividades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cotidianas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distintos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entornos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naturales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sociales.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3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95885" marR="90170" indent="1905" algn="ctr">
                        <a:lnSpc>
                          <a:spcPct val="101499"/>
                        </a:lnSpc>
                      </a:pPr>
                      <a:r>
                        <a:rPr sz="1000" b="1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recursos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g</a:t>
                      </a:r>
                      <a:r>
                        <a:rPr sz="1000" b="1" spc="-15" dirty="0">
                          <a:latin typeface="Tahoma"/>
                          <a:cs typeface="Tahoma"/>
                        </a:rPr>
                        <a:t>r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áﬁc</a:t>
                      </a:r>
                      <a:r>
                        <a:rPr sz="1000" b="1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s,</a:t>
                      </a:r>
                      <a:r>
                        <a:rPr sz="1000" b="1" spc="-2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l</a:t>
                      </a:r>
                      <a:r>
                        <a:rPr sz="1000" b="1" spc="5" dirty="0">
                          <a:latin typeface="Tahoma"/>
                          <a:cs typeface="Tahoma"/>
                        </a:rPr>
                        <a:t>ú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d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i</a:t>
                      </a:r>
                      <a:r>
                        <a:rPr sz="1000" b="1" spc="-5" dirty="0">
                          <a:latin typeface="Tahoma"/>
                          <a:cs typeface="Tahoma"/>
                        </a:rPr>
                        <a:t>c</a:t>
                      </a:r>
                      <a:r>
                        <a:rPr sz="1000" b="1" spc="5" dirty="0">
                          <a:latin typeface="Tahoma"/>
                          <a:cs typeface="Tahoma"/>
                        </a:rPr>
                        <a:t>o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s 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é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la  len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2230" indent="-143510" algn="just">
                        <a:lnSpc>
                          <a:spcPct val="100000"/>
                        </a:lnSpc>
                        <a:spcBef>
                          <a:spcPts val="70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Comprende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sentido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una canción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ust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0325" indent="-143510" algn="just">
                        <a:lnSpc>
                          <a:spcPts val="1220"/>
                        </a:lnSpc>
                        <a:spcBef>
                          <a:spcPts val="4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Reconoce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las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 letras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alfabeto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juega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 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mesa.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1594" indent="-143510" algn="just">
                        <a:lnSpc>
                          <a:spcPts val="122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Lee</a:t>
                      </a:r>
                      <a:r>
                        <a:rPr sz="1000" spc="3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instructivos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sencillos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realizar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oy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89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1594" indent="-143510">
                        <a:lnSpc>
                          <a:spcPts val="1210"/>
                        </a:lnSpc>
                        <a:spcBef>
                          <a:spcPts val="2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Selecciona,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comparte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dramatiza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sus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canciones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favoritas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1594" indent="-143510">
                        <a:lnSpc>
                          <a:spcPts val="1210"/>
                        </a:lnSpc>
                        <a:spcBef>
                          <a:spcPts val="1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en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crucigramas,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sopas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letras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otros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juegos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 indent="-143510">
                        <a:lnSpc>
                          <a:spcPts val="1220"/>
                        </a:lnSpc>
                        <a:spcBef>
                          <a:spcPts val="1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Reconoce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juega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onomatopeyas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lengua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inglesa.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14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su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Crea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instructivo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sencillo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partir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modelo.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96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47320" marR="142875" indent="1905" algn="ctr">
                        <a:lnSpc>
                          <a:spcPct val="101499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edi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de  dif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0325" indent="-143510">
                        <a:lnSpc>
                          <a:spcPts val="1210"/>
                        </a:lnSpc>
                        <a:spcBef>
                          <a:spcPts val="2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Explora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anuncios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avisos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publicitarios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ﬁ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sus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erí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0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0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elementos</a:t>
                      </a:r>
                      <a:r>
                        <a:rPr sz="10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10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lenguaje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persuasivo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55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em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li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7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Recrea</a:t>
                      </a:r>
                      <a:r>
                        <a:rPr sz="1000" spc="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anuncios</a:t>
                      </a:r>
                      <a:r>
                        <a:rPr sz="1000" spc="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avisos</a:t>
                      </a:r>
                      <a:r>
                        <a:rPr sz="1000" spc="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publicitarios</a:t>
                      </a:r>
                      <a:r>
                        <a:rPr sz="1000" spc="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0960">
                        <a:lnSpc>
                          <a:spcPts val="121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gún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uc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 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comunidad.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43510">
                        <a:lnSpc>
                          <a:spcPts val="1270"/>
                        </a:lnSpc>
                        <a:spcBef>
                          <a:spcPts val="30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Compara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contrasta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anuncios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avisos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publicitarios.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865" indent="-143510">
                        <a:lnSpc>
                          <a:spcPts val="1210"/>
                        </a:lnSpc>
                        <a:spcBef>
                          <a:spcPts val="8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interpretación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lenguaje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persuasivo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em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li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 indent="-143510">
                        <a:lnSpc>
                          <a:spcPts val="1210"/>
                        </a:lnSpc>
                        <a:spcBef>
                          <a:spcPts val="2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  <a:tab pos="208153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Elabora</a:t>
                      </a:r>
                      <a:r>
                        <a:rPr sz="1000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anuncio</a:t>
                      </a:r>
                      <a:r>
                        <a:rPr sz="1000" spc="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aviso</a:t>
                      </a:r>
                      <a:r>
                        <a:rPr sz="1000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publicitario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videograbado</a:t>
                      </a:r>
                      <a:r>
                        <a:rPr sz="1000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o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escrito</a:t>
                      </a:r>
                      <a:r>
                        <a:rPr sz="1000" spc="6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6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con </a:t>
                      </a:r>
                      <a:r>
                        <a:rPr sz="1000" spc="2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imágenes,	para</a:t>
                      </a:r>
                      <a:r>
                        <a:rPr sz="1000" spc="2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promocionar</a:t>
                      </a:r>
                      <a:r>
                        <a:rPr sz="1000" spc="2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algún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85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uc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387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11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90805" marR="83820" indent="-1270" algn="ctr">
                        <a:lnSpc>
                          <a:spcPct val="101299"/>
                        </a:lnSpc>
                        <a:spcBef>
                          <a:spcPts val="5"/>
                        </a:spcBef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da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es  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comunidad.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2230" indent="-143510" algn="just">
                        <a:lnSpc>
                          <a:spcPts val="1220"/>
                        </a:lnSpc>
                        <a:spcBef>
                          <a:spcPts val="2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5" dirty="0">
                          <a:latin typeface="Verdana"/>
                          <a:cs typeface="Verdana"/>
                        </a:rPr>
                        <a:t>Formula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preguntas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obtener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inform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 algn="just">
                        <a:lnSpc>
                          <a:spcPts val="119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20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st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ucc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ió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sta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algn="just">
                        <a:lnSpc>
                          <a:spcPts val="1155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per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 indent="-143510" algn="just">
                        <a:lnSpc>
                          <a:spcPts val="1220"/>
                        </a:lnSpc>
                        <a:spcBef>
                          <a:spcPts val="1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Representa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mediante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gráﬁcas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resultados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aplicación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una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encuesta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rs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90500" indent="-143510">
                        <a:lnSpc>
                          <a:spcPts val="131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Explora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contextos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que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se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emplean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formularios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que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60"/>
                        </a:lnSpc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oli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3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5" dirty="0">
                          <a:latin typeface="Verdana"/>
                          <a:cs typeface="Verdana"/>
                        </a:rPr>
                        <a:t>Formula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preguntas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obtener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información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personal.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2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Llena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formularios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que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solicitan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información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personal.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14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168B445F-E356-370D-6EF6-688900F0DF3A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86460" y="663013"/>
            <a:ext cx="8287384" cy="68835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spc="4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Especiﬁcidades</a:t>
            </a:r>
            <a:r>
              <a:rPr sz="2400" b="1" spc="-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para</a:t>
            </a:r>
            <a:r>
              <a:rPr sz="2400" b="1" spc="-3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fase</a:t>
            </a:r>
            <a:r>
              <a:rPr sz="2400" b="1" spc="-3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-4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5</a:t>
            </a:r>
            <a:endParaRPr sz="2400" dirty="0">
              <a:solidFill>
                <a:schemeClr val="accent2">
                  <a:lumMod val="75000"/>
                </a:schemeClr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 dirty="0">
              <a:latin typeface="Tahoma"/>
              <a:cs typeface="Tahoma"/>
            </a:endParaRPr>
          </a:p>
          <a:p>
            <a:pPr marL="12700" marR="5715" indent="-635" algn="just">
              <a:lnSpc>
                <a:spcPct val="101499"/>
              </a:lnSpc>
            </a:pPr>
            <a:r>
              <a:rPr sz="1550" spc="45" dirty="0">
                <a:latin typeface="Verdana"/>
                <a:cs typeface="Verdana"/>
              </a:rPr>
              <a:t>En </a:t>
            </a:r>
            <a:r>
              <a:rPr sz="1550" spc="-10" dirty="0">
                <a:latin typeface="Verdana"/>
                <a:cs typeface="Verdana"/>
              </a:rPr>
              <a:t>la </a:t>
            </a:r>
            <a:r>
              <a:rPr sz="1550" dirty="0">
                <a:latin typeface="Verdana"/>
                <a:cs typeface="Verdana"/>
              </a:rPr>
              <a:t>Fase </a:t>
            </a:r>
            <a:r>
              <a:rPr sz="1550" spc="-125" dirty="0">
                <a:latin typeface="Verdana"/>
                <a:cs typeface="Verdana"/>
              </a:rPr>
              <a:t>5. </a:t>
            </a:r>
            <a:r>
              <a:rPr sz="1550" spc="25" dirty="0">
                <a:latin typeface="Verdana"/>
                <a:cs typeface="Verdana"/>
              </a:rPr>
              <a:t>Quinto </a:t>
            </a:r>
            <a:r>
              <a:rPr sz="1550" spc="-55" dirty="0">
                <a:latin typeface="Verdana"/>
                <a:cs typeface="Verdana"/>
              </a:rPr>
              <a:t>y </a:t>
            </a:r>
            <a:r>
              <a:rPr sz="1550" spc="-20" dirty="0">
                <a:latin typeface="Verdana"/>
                <a:cs typeface="Verdana"/>
              </a:rPr>
              <a:t>sexto </a:t>
            </a:r>
            <a:r>
              <a:rPr sz="1550" spc="30" dirty="0">
                <a:latin typeface="Verdana"/>
                <a:cs typeface="Verdana"/>
              </a:rPr>
              <a:t>de </a:t>
            </a:r>
            <a:r>
              <a:rPr sz="1550" spc="-20" dirty="0">
                <a:latin typeface="Verdana"/>
                <a:cs typeface="Verdana"/>
              </a:rPr>
              <a:t>primaria, se </a:t>
            </a:r>
            <a:r>
              <a:rPr sz="1550" spc="-5" dirty="0">
                <a:latin typeface="Verdana"/>
                <a:cs typeface="Verdana"/>
              </a:rPr>
              <a:t>espera </a:t>
            </a:r>
            <a:r>
              <a:rPr sz="1550" spc="35" dirty="0">
                <a:latin typeface="Verdana"/>
                <a:cs typeface="Verdana"/>
              </a:rPr>
              <a:t>que </a:t>
            </a:r>
            <a:r>
              <a:rPr sz="1550" spc="-20" dirty="0">
                <a:latin typeface="Verdana"/>
                <a:cs typeface="Verdana"/>
              </a:rPr>
              <a:t>las </a:t>
            </a:r>
            <a:r>
              <a:rPr sz="1550" spc="-55" dirty="0">
                <a:latin typeface="Verdana"/>
                <a:cs typeface="Verdana"/>
              </a:rPr>
              <a:t>y </a:t>
            </a:r>
            <a:r>
              <a:rPr sz="1550" spc="-5" dirty="0">
                <a:latin typeface="Verdana"/>
                <a:cs typeface="Verdana"/>
              </a:rPr>
              <a:t>los </a:t>
            </a:r>
            <a:r>
              <a:rPr sz="1550" spc="5" dirty="0">
                <a:latin typeface="Verdana"/>
                <a:cs typeface="Verdana"/>
              </a:rPr>
              <a:t>estudiantes </a:t>
            </a:r>
            <a:r>
              <a:rPr sz="1550" spc="20" dirty="0">
                <a:latin typeface="Verdana"/>
                <a:cs typeface="Verdana"/>
              </a:rPr>
              <a:t>consoliden </a:t>
            </a:r>
            <a:r>
              <a:rPr sz="1550" spc="-10" dirty="0">
                <a:latin typeface="Verdana"/>
                <a:cs typeface="Verdana"/>
              </a:rPr>
              <a:t>la </a:t>
            </a:r>
            <a:r>
              <a:rPr sz="1550" spc="10" dirty="0">
                <a:latin typeface="Verdana"/>
                <a:cs typeface="Verdana"/>
              </a:rPr>
              <a:t>apropiación </a:t>
            </a:r>
            <a:r>
              <a:rPr sz="1550" spc="30" dirty="0">
                <a:latin typeface="Verdana"/>
                <a:cs typeface="Verdana"/>
              </a:rPr>
              <a:t>de </a:t>
            </a:r>
            <a:r>
              <a:rPr sz="1550" spc="-10" dirty="0">
                <a:latin typeface="Verdana"/>
                <a:cs typeface="Verdana"/>
              </a:rPr>
              <a:t>frases </a:t>
            </a:r>
            <a:r>
              <a:rPr sz="1550" spc="-55" dirty="0">
                <a:latin typeface="Verdana"/>
                <a:cs typeface="Verdana"/>
              </a:rPr>
              <a:t>y </a:t>
            </a:r>
            <a:r>
              <a:rPr sz="1550" spc="-50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palabras </a:t>
            </a:r>
            <a:r>
              <a:rPr sz="1550" spc="30" dirty="0">
                <a:latin typeface="Verdana"/>
                <a:cs typeface="Verdana"/>
              </a:rPr>
              <a:t>de </a:t>
            </a:r>
            <a:r>
              <a:rPr sz="1550" spc="5" dirty="0">
                <a:latin typeface="Verdana"/>
                <a:cs typeface="Verdana"/>
              </a:rPr>
              <a:t>uso </a:t>
            </a:r>
            <a:r>
              <a:rPr sz="1550" spc="15" dirty="0">
                <a:latin typeface="Verdana"/>
                <a:cs typeface="Verdana"/>
              </a:rPr>
              <a:t>cotidiano </a:t>
            </a:r>
            <a:r>
              <a:rPr sz="1550" spc="30" dirty="0">
                <a:latin typeface="Verdana"/>
                <a:cs typeface="Verdana"/>
              </a:rPr>
              <a:t>en </a:t>
            </a:r>
            <a:r>
              <a:rPr sz="1550" spc="-10" dirty="0">
                <a:latin typeface="Verdana"/>
                <a:cs typeface="Verdana"/>
              </a:rPr>
              <a:t>los </a:t>
            </a:r>
            <a:r>
              <a:rPr sz="1550" dirty="0">
                <a:latin typeface="Verdana"/>
                <a:cs typeface="Verdana"/>
              </a:rPr>
              <a:t>lenguajes </a:t>
            </a:r>
            <a:r>
              <a:rPr sz="1550" spc="-45" dirty="0">
                <a:latin typeface="Verdana"/>
                <a:cs typeface="Verdana"/>
              </a:rPr>
              <a:t>oral, </a:t>
            </a:r>
            <a:r>
              <a:rPr sz="1550" spc="-5" dirty="0">
                <a:latin typeface="Verdana"/>
                <a:cs typeface="Verdana"/>
              </a:rPr>
              <a:t>escrito </a:t>
            </a:r>
            <a:r>
              <a:rPr sz="1550" spc="-55" dirty="0">
                <a:latin typeface="Verdana"/>
                <a:cs typeface="Verdana"/>
              </a:rPr>
              <a:t>y </a:t>
            </a:r>
            <a:r>
              <a:rPr sz="1550" spc="-20" dirty="0">
                <a:latin typeface="Verdana"/>
                <a:cs typeface="Verdana"/>
              </a:rPr>
              <a:t>artísticos, </a:t>
            </a:r>
            <a:r>
              <a:rPr sz="1550" spc="25" dirty="0">
                <a:latin typeface="Verdana"/>
                <a:cs typeface="Verdana"/>
              </a:rPr>
              <a:t>de </a:t>
            </a:r>
            <a:r>
              <a:rPr sz="1550" spc="10" dirty="0">
                <a:latin typeface="Verdana"/>
                <a:cs typeface="Verdana"/>
              </a:rPr>
              <a:t>manera </a:t>
            </a:r>
            <a:r>
              <a:rPr sz="1550" spc="35" dirty="0">
                <a:latin typeface="Verdana"/>
                <a:cs typeface="Verdana"/>
              </a:rPr>
              <a:t>que </a:t>
            </a:r>
            <a:r>
              <a:rPr sz="1550" spc="25" dirty="0">
                <a:latin typeface="Verdana"/>
                <a:cs typeface="Verdana"/>
              </a:rPr>
              <a:t>amplíen </a:t>
            </a:r>
            <a:r>
              <a:rPr sz="1550" spc="-10" dirty="0">
                <a:latin typeface="Verdana"/>
                <a:cs typeface="Verdana"/>
              </a:rPr>
              <a:t>sus </a:t>
            </a:r>
            <a:r>
              <a:rPr sz="1550" spc="10" dirty="0">
                <a:latin typeface="Verdana"/>
                <a:cs typeface="Verdana"/>
              </a:rPr>
              <a:t>posibilidades </a:t>
            </a:r>
            <a:r>
              <a:rPr sz="1550" spc="-5" dirty="0">
                <a:latin typeface="Verdana"/>
                <a:cs typeface="Verdana"/>
              </a:rPr>
              <a:t>para </a:t>
            </a:r>
            <a:r>
              <a:rPr sz="1550" dirty="0">
                <a:latin typeface="Verdana"/>
                <a:cs typeface="Verdana"/>
              </a:rPr>
              <a:t> </a:t>
            </a:r>
            <a:r>
              <a:rPr sz="1550" spc="-15" dirty="0">
                <a:latin typeface="Verdana"/>
                <a:cs typeface="Verdana"/>
              </a:rPr>
              <a:t>expresar </a:t>
            </a:r>
            <a:r>
              <a:rPr sz="1550" spc="-55" dirty="0">
                <a:latin typeface="Verdana"/>
                <a:cs typeface="Verdana"/>
              </a:rPr>
              <a:t>y </a:t>
            </a:r>
            <a:r>
              <a:rPr sz="1550" spc="25" dirty="0">
                <a:latin typeface="Verdana"/>
                <a:cs typeface="Verdana"/>
              </a:rPr>
              <a:t>comunicar </a:t>
            </a:r>
            <a:r>
              <a:rPr sz="1550" spc="30" dirty="0">
                <a:latin typeface="Verdana"/>
                <a:cs typeface="Verdana"/>
              </a:rPr>
              <a:t>de </a:t>
            </a:r>
            <a:r>
              <a:rPr sz="1550" spc="10" dirty="0">
                <a:latin typeface="Verdana"/>
                <a:cs typeface="Verdana"/>
              </a:rPr>
              <a:t>manera </a:t>
            </a:r>
            <a:r>
              <a:rPr sz="1550" spc="20" dirty="0">
                <a:latin typeface="Verdana"/>
                <a:cs typeface="Verdana"/>
              </a:rPr>
              <a:t>autónoma </a:t>
            </a:r>
            <a:r>
              <a:rPr sz="1550" spc="10" dirty="0">
                <a:latin typeface="Verdana"/>
                <a:cs typeface="Verdana"/>
              </a:rPr>
              <a:t>e </a:t>
            </a:r>
            <a:r>
              <a:rPr sz="1550" spc="25" dirty="0">
                <a:latin typeface="Verdana"/>
                <a:cs typeface="Verdana"/>
              </a:rPr>
              <a:t>independiente </a:t>
            </a:r>
            <a:r>
              <a:rPr sz="1550" spc="-15" dirty="0">
                <a:latin typeface="Verdana"/>
                <a:cs typeface="Verdana"/>
              </a:rPr>
              <a:t>sus </a:t>
            </a:r>
            <a:r>
              <a:rPr sz="1550" spc="-30" dirty="0">
                <a:latin typeface="Verdana"/>
                <a:cs typeface="Verdana"/>
              </a:rPr>
              <a:t>ideas, </a:t>
            </a:r>
            <a:r>
              <a:rPr sz="1550" dirty="0">
                <a:latin typeface="Verdana"/>
                <a:cs typeface="Verdana"/>
              </a:rPr>
              <a:t>emociones, </a:t>
            </a:r>
            <a:r>
              <a:rPr sz="1550" spc="-5" dirty="0">
                <a:latin typeface="Verdana"/>
                <a:cs typeface="Verdana"/>
              </a:rPr>
              <a:t>sentimientos, </a:t>
            </a:r>
            <a:r>
              <a:rPr sz="1550" spc="-20" dirty="0">
                <a:latin typeface="Verdana"/>
                <a:cs typeface="Verdana"/>
              </a:rPr>
              <a:t>así </a:t>
            </a:r>
            <a:r>
              <a:rPr sz="1550" spc="25" dirty="0">
                <a:latin typeface="Verdana"/>
                <a:cs typeface="Verdana"/>
              </a:rPr>
              <a:t>también </a:t>
            </a:r>
            <a:r>
              <a:rPr sz="1550" spc="-5" dirty="0">
                <a:latin typeface="Verdana"/>
                <a:cs typeface="Verdana"/>
              </a:rPr>
              <a:t>para </a:t>
            </a:r>
            <a:r>
              <a:rPr sz="1550" dirty="0">
                <a:latin typeface="Verdana"/>
                <a:cs typeface="Verdana"/>
              </a:rPr>
              <a:t> </a:t>
            </a:r>
            <a:r>
              <a:rPr sz="1550" spc="-25" dirty="0">
                <a:latin typeface="Verdana"/>
                <a:cs typeface="Verdana"/>
              </a:rPr>
              <a:t>explicar,</a:t>
            </a:r>
            <a:r>
              <a:rPr sz="1550" spc="-95" dirty="0">
                <a:latin typeface="Verdana"/>
                <a:cs typeface="Verdana"/>
              </a:rPr>
              <a:t> </a:t>
            </a:r>
            <a:r>
              <a:rPr sz="1550" spc="-40" dirty="0">
                <a:latin typeface="Verdana"/>
                <a:cs typeface="Verdana"/>
              </a:rPr>
              <a:t>crear,</a:t>
            </a:r>
            <a:r>
              <a:rPr sz="1550" spc="-95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inventar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-55" dirty="0">
                <a:latin typeface="Verdana"/>
                <a:cs typeface="Verdana"/>
              </a:rPr>
              <a:t>y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leer</a:t>
            </a:r>
            <a:r>
              <a:rPr sz="1550" spc="-110" dirty="0">
                <a:latin typeface="Verdana"/>
                <a:cs typeface="Verdana"/>
              </a:rPr>
              <a:t> </a:t>
            </a:r>
            <a:r>
              <a:rPr sz="1550" spc="-55" dirty="0">
                <a:latin typeface="Verdana"/>
                <a:cs typeface="Verdana"/>
              </a:rPr>
              <a:t>y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escribir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30" dirty="0">
                <a:latin typeface="Verdana"/>
                <a:cs typeface="Verdana"/>
              </a:rPr>
              <a:t>en</a:t>
            </a:r>
            <a:r>
              <a:rPr sz="1550" spc="-105" dirty="0">
                <a:latin typeface="Verdana"/>
                <a:cs typeface="Verdana"/>
              </a:rPr>
              <a:t> </a:t>
            </a:r>
            <a:r>
              <a:rPr sz="1550" spc="20" dirty="0">
                <a:latin typeface="Verdana"/>
                <a:cs typeface="Verdana"/>
              </a:rPr>
              <a:t>lengua</a:t>
            </a:r>
            <a:r>
              <a:rPr sz="1550" spc="-105" dirty="0">
                <a:latin typeface="Verdana"/>
                <a:cs typeface="Verdana"/>
              </a:rPr>
              <a:t> </a:t>
            </a:r>
            <a:r>
              <a:rPr sz="1550" spc="-20" dirty="0">
                <a:latin typeface="Verdana"/>
                <a:cs typeface="Verdana"/>
              </a:rPr>
              <a:t>extranjera</a:t>
            </a:r>
            <a:r>
              <a:rPr sz="1550" spc="-105" dirty="0">
                <a:latin typeface="Verdana"/>
                <a:cs typeface="Verdana"/>
              </a:rPr>
              <a:t> </a:t>
            </a:r>
            <a:r>
              <a:rPr sz="1550" spc="-15" dirty="0">
                <a:latin typeface="Verdana"/>
                <a:cs typeface="Verdana"/>
              </a:rPr>
              <a:t>inglesa.</a:t>
            </a:r>
            <a:endParaRPr sz="1550" dirty="0">
              <a:latin typeface="Verdana"/>
              <a:cs typeface="Verdana"/>
            </a:endParaRPr>
          </a:p>
          <a:p>
            <a:pPr marL="12700" marR="5715" algn="just">
              <a:lnSpc>
                <a:spcPct val="101400"/>
              </a:lnSpc>
              <a:spcBef>
                <a:spcPts val="810"/>
              </a:spcBef>
            </a:pPr>
            <a:r>
              <a:rPr sz="1550" spc="-5" dirty="0">
                <a:latin typeface="Verdana"/>
                <a:cs typeface="Verdana"/>
              </a:rPr>
              <a:t>Las</a:t>
            </a:r>
            <a:r>
              <a:rPr sz="1550" spc="-80" dirty="0">
                <a:latin typeface="Verdana"/>
                <a:cs typeface="Verdana"/>
              </a:rPr>
              <a:t> </a:t>
            </a:r>
            <a:r>
              <a:rPr sz="1550" spc="10" dirty="0">
                <a:latin typeface="Verdana"/>
                <a:cs typeface="Verdana"/>
              </a:rPr>
              <a:t>habilidades</a:t>
            </a:r>
            <a:r>
              <a:rPr sz="1550" spc="-75" dirty="0">
                <a:latin typeface="Verdana"/>
                <a:cs typeface="Verdana"/>
              </a:rPr>
              <a:t> </a:t>
            </a:r>
            <a:r>
              <a:rPr sz="1550" spc="5" dirty="0">
                <a:latin typeface="Verdana"/>
                <a:cs typeface="Verdana"/>
              </a:rPr>
              <a:t>comunicativas</a:t>
            </a:r>
            <a:r>
              <a:rPr sz="1550" spc="-75" dirty="0">
                <a:latin typeface="Verdana"/>
                <a:cs typeface="Verdana"/>
              </a:rPr>
              <a:t> </a:t>
            </a:r>
            <a:r>
              <a:rPr sz="1550" dirty="0">
                <a:latin typeface="Verdana"/>
                <a:cs typeface="Verdana"/>
              </a:rPr>
              <a:t>inmersas</a:t>
            </a:r>
            <a:r>
              <a:rPr sz="1550" spc="-75" dirty="0">
                <a:latin typeface="Verdana"/>
                <a:cs typeface="Verdana"/>
              </a:rPr>
              <a:t> </a:t>
            </a:r>
            <a:r>
              <a:rPr sz="1550" spc="30" dirty="0">
                <a:latin typeface="Verdana"/>
                <a:cs typeface="Verdana"/>
              </a:rPr>
              <a:t>en</a:t>
            </a:r>
            <a:r>
              <a:rPr sz="1550" spc="-95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los</a:t>
            </a:r>
            <a:r>
              <a:rPr sz="1550" spc="-75" dirty="0">
                <a:latin typeface="Verdana"/>
                <a:cs typeface="Verdana"/>
              </a:rPr>
              <a:t> </a:t>
            </a:r>
            <a:r>
              <a:rPr sz="1550" spc="15" dirty="0">
                <a:latin typeface="Verdana"/>
                <a:cs typeface="Verdana"/>
              </a:rPr>
              <a:t>contenidos</a:t>
            </a:r>
            <a:r>
              <a:rPr sz="1550" spc="-75" dirty="0">
                <a:latin typeface="Verdana"/>
                <a:cs typeface="Verdana"/>
              </a:rPr>
              <a:t> </a:t>
            </a:r>
            <a:r>
              <a:rPr sz="1550" spc="-55" dirty="0">
                <a:latin typeface="Verdana"/>
                <a:cs typeface="Verdana"/>
              </a:rPr>
              <a:t>y</a:t>
            </a:r>
            <a:r>
              <a:rPr sz="1550" spc="-70" dirty="0">
                <a:latin typeface="Verdana"/>
                <a:cs typeface="Verdana"/>
              </a:rPr>
              <a:t> </a:t>
            </a:r>
            <a:r>
              <a:rPr sz="1550" dirty="0">
                <a:latin typeface="Verdana"/>
                <a:cs typeface="Verdana"/>
              </a:rPr>
              <a:t>procesos</a:t>
            </a:r>
            <a:r>
              <a:rPr sz="1550" spc="-75" dirty="0">
                <a:latin typeface="Verdana"/>
                <a:cs typeface="Verdana"/>
              </a:rPr>
              <a:t> </a:t>
            </a:r>
            <a:r>
              <a:rPr sz="1550" spc="25" dirty="0">
                <a:latin typeface="Verdana"/>
                <a:cs typeface="Verdana"/>
              </a:rPr>
              <a:t>de</a:t>
            </a:r>
            <a:r>
              <a:rPr sz="1550" spc="-75" dirty="0">
                <a:latin typeface="Verdana"/>
                <a:cs typeface="Verdana"/>
              </a:rPr>
              <a:t> </a:t>
            </a:r>
            <a:r>
              <a:rPr sz="1550" spc="-10" dirty="0">
                <a:latin typeface="Verdana"/>
                <a:cs typeface="Verdana"/>
              </a:rPr>
              <a:t>desarrollo</a:t>
            </a:r>
            <a:r>
              <a:rPr sz="1550" spc="-70" dirty="0">
                <a:latin typeface="Verdana"/>
                <a:cs typeface="Verdana"/>
              </a:rPr>
              <a:t> </a:t>
            </a:r>
            <a:r>
              <a:rPr sz="1550" spc="30" dirty="0">
                <a:latin typeface="Verdana"/>
                <a:cs typeface="Verdana"/>
              </a:rPr>
              <a:t>de</a:t>
            </a:r>
            <a:r>
              <a:rPr sz="1550" spc="-80" dirty="0">
                <a:latin typeface="Verdana"/>
                <a:cs typeface="Verdana"/>
              </a:rPr>
              <a:t> </a:t>
            </a:r>
            <a:r>
              <a:rPr sz="1550" spc="-15" dirty="0" err="1">
                <a:latin typeface="Verdana"/>
                <a:cs typeface="Verdana"/>
              </a:rPr>
              <a:t>aprendizaje</a:t>
            </a:r>
            <a:r>
              <a:rPr lang="es-ES" sz="1550" spc="-15" dirty="0">
                <a:latin typeface="Verdana"/>
                <a:cs typeface="Verdana"/>
              </a:rPr>
              <a:t> </a:t>
            </a:r>
            <a:r>
              <a:rPr sz="1550" spc="5" dirty="0" err="1">
                <a:latin typeface="Verdana"/>
                <a:cs typeface="Verdana"/>
              </a:rPr>
              <a:t>propiciarán</a:t>
            </a:r>
            <a:r>
              <a:rPr sz="1550" spc="5" dirty="0">
                <a:latin typeface="Verdana"/>
                <a:cs typeface="Verdana"/>
              </a:rPr>
              <a:t> situaciones </a:t>
            </a:r>
            <a:r>
              <a:rPr sz="1550" spc="30" dirty="0">
                <a:latin typeface="Verdana"/>
                <a:cs typeface="Verdana"/>
              </a:rPr>
              <a:t>de </a:t>
            </a:r>
            <a:r>
              <a:rPr sz="1550" spc="-10" dirty="0">
                <a:latin typeface="Verdana"/>
                <a:cs typeface="Verdana"/>
              </a:rPr>
              <a:t>diálogos, interacción, </a:t>
            </a:r>
            <a:r>
              <a:rPr sz="1550" spc="-5" dirty="0">
                <a:latin typeface="Verdana"/>
                <a:cs typeface="Verdana"/>
              </a:rPr>
              <a:t> </a:t>
            </a:r>
            <a:r>
              <a:rPr sz="1550" spc="10" dirty="0">
                <a:latin typeface="Verdana"/>
                <a:cs typeface="Verdana"/>
              </a:rPr>
              <a:t>intercambios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5" dirty="0">
                <a:latin typeface="Verdana"/>
                <a:cs typeface="Verdana"/>
              </a:rPr>
              <a:t>entre</a:t>
            </a:r>
            <a:r>
              <a:rPr sz="1550" spc="-110" dirty="0">
                <a:latin typeface="Verdana"/>
                <a:cs typeface="Verdana"/>
              </a:rPr>
              <a:t> </a:t>
            </a:r>
            <a:r>
              <a:rPr sz="1550" spc="-20" dirty="0">
                <a:latin typeface="Verdana"/>
                <a:cs typeface="Verdana"/>
              </a:rPr>
              <a:t>las</a:t>
            </a:r>
            <a:r>
              <a:rPr sz="1550" spc="-110" dirty="0">
                <a:latin typeface="Verdana"/>
                <a:cs typeface="Verdana"/>
              </a:rPr>
              <a:t> </a:t>
            </a:r>
            <a:r>
              <a:rPr sz="1550" spc="5" dirty="0">
                <a:latin typeface="Verdana"/>
                <a:cs typeface="Verdana"/>
              </a:rPr>
              <a:t>niñas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-55" dirty="0">
                <a:latin typeface="Verdana"/>
                <a:cs typeface="Verdana"/>
              </a:rPr>
              <a:t>y</a:t>
            </a:r>
            <a:r>
              <a:rPr sz="1550" spc="-95" dirty="0">
                <a:latin typeface="Verdana"/>
                <a:cs typeface="Verdana"/>
              </a:rPr>
              <a:t> </a:t>
            </a:r>
            <a:r>
              <a:rPr sz="1550" spc="-10" dirty="0">
                <a:latin typeface="Verdana"/>
                <a:cs typeface="Verdana"/>
              </a:rPr>
              <a:t>los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15" dirty="0">
                <a:latin typeface="Verdana"/>
                <a:cs typeface="Verdana"/>
              </a:rPr>
              <a:t>niños</a:t>
            </a:r>
            <a:r>
              <a:rPr sz="1550" spc="-95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para</a:t>
            </a:r>
            <a:r>
              <a:rPr sz="1550" spc="-114" dirty="0">
                <a:latin typeface="Verdana"/>
                <a:cs typeface="Verdana"/>
              </a:rPr>
              <a:t> </a:t>
            </a:r>
            <a:r>
              <a:rPr sz="1550" spc="35" dirty="0">
                <a:latin typeface="Verdana"/>
                <a:cs typeface="Verdana"/>
              </a:rPr>
              <a:t>que</a:t>
            </a:r>
            <a:r>
              <a:rPr sz="1550" spc="-95" dirty="0">
                <a:latin typeface="Verdana"/>
                <a:cs typeface="Verdana"/>
              </a:rPr>
              <a:t> </a:t>
            </a:r>
            <a:r>
              <a:rPr sz="1550" spc="15" dirty="0">
                <a:latin typeface="Verdana"/>
                <a:cs typeface="Verdana"/>
              </a:rPr>
              <a:t>participen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-10" dirty="0">
                <a:latin typeface="Verdana"/>
                <a:cs typeface="Verdana"/>
              </a:rPr>
              <a:t>al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15" dirty="0">
                <a:latin typeface="Verdana"/>
                <a:cs typeface="Verdana"/>
              </a:rPr>
              <a:t>comunicarse</a:t>
            </a:r>
            <a:r>
              <a:rPr sz="1550" spc="-90" dirty="0">
                <a:latin typeface="Verdana"/>
                <a:cs typeface="Verdana"/>
              </a:rPr>
              <a:t> </a:t>
            </a:r>
            <a:r>
              <a:rPr sz="1550" spc="-55" dirty="0">
                <a:latin typeface="Verdana"/>
                <a:cs typeface="Verdana"/>
              </a:rPr>
              <a:t>y</a:t>
            </a:r>
            <a:r>
              <a:rPr sz="1550" spc="-100" dirty="0">
                <a:latin typeface="Verdana"/>
                <a:cs typeface="Verdana"/>
              </a:rPr>
              <a:t> </a:t>
            </a:r>
            <a:r>
              <a:rPr sz="1550" spc="-20" dirty="0">
                <a:latin typeface="Verdana"/>
                <a:cs typeface="Verdana"/>
              </a:rPr>
              <a:t>expresarse</a:t>
            </a:r>
            <a:r>
              <a:rPr sz="1550" spc="-90" dirty="0">
                <a:latin typeface="Verdana"/>
                <a:cs typeface="Verdana"/>
              </a:rPr>
              <a:t> </a:t>
            </a:r>
            <a:r>
              <a:rPr sz="1550" spc="30" dirty="0">
                <a:latin typeface="Verdana"/>
                <a:cs typeface="Verdana"/>
              </a:rPr>
              <a:t>en</a:t>
            </a:r>
            <a:r>
              <a:rPr sz="1550" spc="-114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esta</a:t>
            </a:r>
            <a:r>
              <a:rPr sz="1550" spc="-105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lengua.</a:t>
            </a:r>
            <a:endParaRPr sz="1550" dirty="0">
              <a:latin typeface="Verdana"/>
              <a:cs typeface="Verdana"/>
            </a:endParaRPr>
          </a:p>
          <a:p>
            <a:pPr marL="12700" marR="5080" algn="just">
              <a:lnSpc>
                <a:spcPct val="101800"/>
              </a:lnSpc>
              <a:spcBef>
                <a:spcPts val="795"/>
              </a:spcBef>
            </a:pPr>
            <a:r>
              <a:rPr sz="1550" spc="-10" dirty="0">
                <a:latin typeface="Verdana"/>
                <a:cs typeface="Verdana"/>
              </a:rPr>
              <a:t>Sostener </a:t>
            </a:r>
            <a:r>
              <a:rPr sz="1550" spc="-5" dirty="0">
                <a:latin typeface="Verdana"/>
                <a:cs typeface="Verdana"/>
              </a:rPr>
              <a:t>el </a:t>
            </a:r>
            <a:r>
              <a:rPr sz="1550" spc="15" dirty="0">
                <a:latin typeface="Verdana"/>
                <a:cs typeface="Verdana"/>
              </a:rPr>
              <a:t>diseño </a:t>
            </a:r>
            <a:r>
              <a:rPr sz="1550" spc="30" dirty="0">
                <a:latin typeface="Verdana"/>
                <a:cs typeface="Verdana"/>
              </a:rPr>
              <a:t>de </a:t>
            </a:r>
            <a:r>
              <a:rPr sz="1550" spc="5" dirty="0">
                <a:latin typeface="Verdana"/>
                <a:cs typeface="Verdana"/>
              </a:rPr>
              <a:t>situaciones </a:t>
            </a:r>
            <a:r>
              <a:rPr sz="1550" spc="-20" dirty="0" err="1">
                <a:latin typeface="Verdana"/>
                <a:cs typeface="Verdana"/>
              </a:rPr>
              <a:t>reales</a:t>
            </a:r>
            <a:r>
              <a:rPr sz="1550" spc="-20" dirty="0">
                <a:latin typeface="Verdana"/>
                <a:cs typeface="Verdana"/>
              </a:rPr>
              <a:t> </a:t>
            </a:r>
            <a:r>
              <a:rPr sz="1550" spc="10" dirty="0" err="1">
                <a:latin typeface="Verdana"/>
                <a:cs typeface="Verdana"/>
              </a:rPr>
              <a:t>comunicativas</a:t>
            </a:r>
            <a:r>
              <a:rPr lang="es-ES" sz="1550" spc="10" dirty="0">
                <a:latin typeface="Verdana"/>
                <a:cs typeface="Verdana"/>
              </a:rPr>
              <a:t>.</a:t>
            </a:r>
          </a:p>
          <a:p>
            <a:pPr marL="12700" marR="5080" algn="just">
              <a:lnSpc>
                <a:spcPct val="101800"/>
              </a:lnSpc>
              <a:spcBef>
                <a:spcPts val="795"/>
              </a:spcBef>
            </a:pPr>
            <a:endParaRPr lang="es-ES" sz="1550" spc="10" dirty="0">
              <a:latin typeface="Verdana"/>
              <a:cs typeface="Verdana"/>
            </a:endParaRPr>
          </a:p>
          <a:p>
            <a:pPr marL="12700" marR="5080" algn="just">
              <a:lnSpc>
                <a:spcPct val="101600"/>
              </a:lnSpc>
              <a:spcBef>
                <a:spcPts val="795"/>
              </a:spcBef>
            </a:pPr>
            <a:r>
              <a:rPr sz="1550" spc="45" dirty="0">
                <a:latin typeface="Verdana"/>
                <a:cs typeface="Verdana"/>
              </a:rPr>
              <a:t>En </a:t>
            </a:r>
            <a:r>
              <a:rPr sz="1550" spc="-10" dirty="0">
                <a:latin typeface="Verdana"/>
                <a:cs typeface="Verdana"/>
              </a:rPr>
              <a:t>esta </a:t>
            </a:r>
            <a:r>
              <a:rPr sz="1550" spc="-20" dirty="0">
                <a:latin typeface="Verdana"/>
                <a:cs typeface="Verdana"/>
              </a:rPr>
              <a:t>fase se </a:t>
            </a:r>
            <a:r>
              <a:rPr sz="1550" spc="15" dirty="0">
                <a:latin typeface="Verdana"/>
                <a:cs typeface="Verdana"/>
              </a:rPr>
              <a:t>pretende </a:t>
            </a:r>
            <a:r>
              <a:rPr sz="1550" spc="35" dirty="0">
                <a:latin typeface="Verdana"/>
                <a:cs typeface="Verdana"/>
              </a:rPr>
              <a:t>que </a:t>
            </a:r>
            <a:r>
              <a:rPr sz="1550" spc="70" dirty="0">
                <a:latin typeface="Verdana"/>
                <a:cs typeface="Verdana"/>
              </a:rPr>
              <a:t>NN </a:t>
            </a:r>
            <a:r>
              <a:rPr sz="1550" spc="5" dirty="0">
                <a:latin typeface="Verdana"/>
                <a:cs typeface="Verdana"/>
              </a:rPr>
              <a:t>establezcan vínculos </a:t>
            </a:r>
            <a:r>
              <a:rPr sz="1550" spc="35" dirty="0">
                <a:latin typeface="Verdana"/>
                <a:cs typeface="Verdana"/>
              </a:rPr>
              <a:t>con </a:t>
            </a:r>
            <a:r>
              <a:rPr sz="1550" spc="-10" dirty="0">
                <a:latin typeface="Verdana"/>
                <a:cs typeface="Verdana"/>
              </a:rPr>
              <a:t>la </a:t>
            </a:r>
            <a:r>
              <a:rPr sz="1550" spc="15" dirty="0" err="1">
                <a:latin typeface="Verdana"/>
                <a:cs typeface="Verdana"/>
              </a:rPr>
              <a:t>comunidad</a:t>
            </a:r>
            <a:r>
              <a:rPr lang="es-ES" sz="1550" spc="15" dirty="0">
                <a:latin typeface="Verdana"/>
                <a:cs typeface="Verdana"/>
              </a:rPr>
              <a:t> </a:t>
            </a:r>
            <a:r>
              <a:rPr sz="1550" spc="15" dirty="0" err="1">
                <a:latin typeface="Verdana"/>
                <a:cs typeface="Verdana"/>
              </a:rPr>
              <a:t>recuperando</a:t>
            </a:r>
            <a:r>
              <a:rPr sz="1550" spc="15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sucesos </a:t>
            </a:r>
            <a:r>
              <a:rPr sz="1550" spc="30" dirty="0">
                <a:latin typeface="Verdana"/>
                <a:cs typeface="Verdana"/>
              </a:rPr>
              <a:t>de </a:t>
            </a:r>
            <a:r>
              <a:rPr sz="1550" spc="5" dirty="0">
                <a:latin typeface="Verdana"/>
                <a:cs typeface="Verdana"/>
              </a:rPr>
              <a:t>su </a:t>
            </a:r>
            <a:r>
              <a:rPr sz="1550" dirty="0">
                <a:latin typeface="Verdana"/>
                <a:cs typeface="Verdana"/>
              </a:rPr>
              <a:t>contexto </a:t>
            </a:r>
            <a:r>
              <a:rPr sz="1550" spc="-5" dirty="0">
                <a:latin typeface="Verdana"/>
                <a:cs typeface="Verdana"/>
              </a:rPr>
              <a:t>para </a:t>
            </a:r>
            <a:r>
              <a:rPr sz="1550" spc="-375" dirty="0">
                <a:latin typeface="Verdana"/>
                <a:cs typeface="Verdana"/>
              </a:rPr>
              <a:t> </a:t>
            </a:r>
            <a:r>
              <a:rPr sz="1550" spc="-20" dirty="0">
                <a:latin typeface="Verdana"/>
                <a:cs typeface="Verdana"/>
              </a:rPr>
              <a:t>escribir,</a:t>
            </a:r>
            <a:r>
              <a:rPr sz="1550" spc="-40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comentar,</a:t>
            </a:r>
            <a:r>
              <a:rPr sz="1550" spc="-25" dirty="0">
                <a:latin typeface="Verdana"/>
                <a:cs typeface="Verdana"/>
              </a:rPr>
              <a:t> </a:t>
            </a:r>
            <a:r>
              <a:rPr sz="1550" spc="-20" dirty="0">
                <a:latin typeface="Verdana"/>
                <a:cs typeface="Verdana"/>
              </a:rPr>
              <a:t>expresar</a:t>
            </a:r>
            <a:r>
              <a:rPr sz="1550" spc="-30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su</a:t>
            </a:r>
            <a:r>
              <a:rPr sz="1550" spc="-30" dirty="0">
                <a:latin typeface="Verdana"/>
                <a:cs typeface="Verdana"/>
              </a:rPr>
              <a:t> </a:t>
            </a:r>
            <a:r>
              <a:rPr sz="1550" spc="25" dirty="0">
                <a:latin typeface="Verdana"/>
                <a:cs typeface="Verdana"/>
              </a:rPr>
              <a:t>opinión</a:t>
            </a:r>
            <a:r>
              <a:rPr sz="1550" spc="-35" dirty="0">
                <a:latin typeface="Verdana"/>
                <a:cs typeface="Verdana"/>
              </a:rPr>
              <a:t> </a:t>
            </a:r>
            <a:r>
              <a:rPr sz="1550" spc="-55" dirty="0">
                <a:latin typeface="Verdana"/>
                <a:cs typeface="Verdana"/>
              </a:rPr>
              <a:t>y</a:t>
            </a:r>
            <a:r>
              <a:rPr sz="1550" spc="-40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representar</a:t>
            </a:r>
            <a:r>
              <a:rPr sz="1550" spc="-30" dirty="0">
                <a:latin typeface="Verdana"/>
                <a:cs typeface="Verdana"/>
              </a:rPr>
              <a:t> </a:t>
            </a:r>
            <a:r>
              <a:rPr sz="1550" spc="20" dirty="0">
                <a:latin typeface="Verdana"/>
                <a:cs typeface="Verdana"/>
              </a:rPr>
              <a:t>dichos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sucesos</a:t>
            </a:r>
            <a:r>
              <a:rPr sz="1550" spc="-30" dirty="0">
                <a:latin typeface="Verdana"/>
                <a:cs typeface="Verdana"/>
              </a:rPr>
              <a:t> </a:t>
            </a:r>
            <a:r>
              <a:rPr sz="1550" spc="30" dirty="0">
                <a:latin typeface="Verdana"/>
                <a:cs typeface="Verdana"/>
              </a:rPr>
              <a:t>en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spc="25" dirty="0">
                <a:latin typeface="Verdana"/>
                <a:cs typeface="Verdana"/>
              </a:rPr>
              <a:t>lengua</a:t>
            </a:r>
            <a:r>
              <a:rPr sz="1550" spc="-35" dirty="0">
                <a:latin typeface="Verdana"/>
                <a:cs typeface="Verdana"/>
              </a:rPr>
              <a:t> </a:t>
            </a:r>
            <a:r>
              <a:rPr sz="1550" spc="-15" dirty="0" err="1">
                <a:latin typeface="Verdana"/>
                <a:cs typeface="Verdana"/>
              </a:rPr>
              <a:t>inglesa</a:t>
            </a:r>
            <a:r>
              <a:rPr lang="es-ES" sz="1550" spc="-15" dirty="0">
                <a:latin typeface="Verdana"/>
                <a:cs typeface="Verdana"/>
              </a:rPr>
              <a:t>.</a:t>
            </a:r>
          </a:p>
          <a:p>
            <a:pPr marL="12700" marR="5080" algn="just">
              <a:lnSpc>
                <a:spcPct val="101600"/>
              </a:lnSpc>
              <a:spcBef>
                <a:spcPts val="795"/>
              </a:spcBef>
            </a:pPr>
            <a:r>
              <a:rPr sz="1550" spc="35" dirty="0">
                <a:latin typeface="Verdana"/>
                <a:cs typeface="Verdana"/>
              </a:rPr>
              <a:t>Por</a:t>
            </a:r>
            <a:r>
              <a:rPr sz="1550" spc="-40" dirty="0">
                <a:latin typeface="Verdana"/>
                <a:cs typeface="Verdana"/>
              </a:rPr>
              <a:t> </a:t>
            </a:r>
            <a:r>
              <a:rPr sz="1550" dirty="0">
                <a:latin typeface="Verdana"/>
                <a:cs typeface="Verdana"/>
              </a:rPr>
              <a:t>otro</a:t>
            </a:r>
            <a:r>
              <a:rPr sz="1550" spc="-40" dirty="0">
                <a:latin typeface="Verdana"/>
                <a:cs typeface="Verdana"/>
              </a:rPr>
              <a:t> </a:t>
            </a:r>
            <a:r>
              <a:rPr sz="1550" spc="-30" dirty="0">
                <a:latin typeface="Verdana"/>
                <a:cs typeface="Verdana"/>
              </a:rPr>
              <a:t>lado,</a:t>
            </a:r>
            <a:r>
              <a:rPr sz="1550" spc="-25" dirty="0">
                <a:latin typeface="Verdana"/>
                <a:cs typeface="Verdana"/>
              </a:rPr>
              <a:t> </a:t>
            </a:r>
            <a:r>
              <a:rPr sz="1550" spc="10" dirty="0">
                <a:latin typeface="Verdana"/>
                <a:cs typeface="Verdana"/>
              </a:rPr>
              <a:t>además</a:t>
            </a:r>
            <a:r>
              <a:rPr sz="1550" spc="-30" dirty="0">
                <a:latin typeface="Verdana"/>
                <a:cs typeface="Verdana"/>
              </a:rPr>
              <a:t> </a:t>
            </a:r>
            <a:r>
              <a:rPr sz="1550" spc="30" dirty="0">
                <a:latin typeface="Verdana"/>
                <a:cs typeface="Verdana"/>
              </a:rPr>
              <a:t>de</a:t>
            </a:r>
            <a:r>
              <a:rPr sz="1550" spc="-25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leer </a:t>
            </a:r>
            <a:r>
              <a:rPr sz="1550" spc="-375" dirty="0">
                <a:latin typeface="Verdana"/>
                <a:cs typeface="Verdana"/>
              </a:rPr>
              <a:t> </a:t>
            </a:r>
            <a:r>
              <a:rPr sz="1550" spc="-20" dirty="0">
                <a:latin typeface="Verdana"/>
                <a:cs typeface="Verdana"/>
              </a:rPr>
              <a:t>textos </a:t>
            </a:r>
            <a:r>
              <a:rPr sz="1550" spc="-10" dirty="0">
                <a:latin typeface="Verdana"/>
                <a:cs typeface="Verdana"/>
              </a:rPr>
              <a:t>líricos </a:t>
            </a:r>
            <a:r>
              <a:rPr sz="1550" spc="-55" dirty="0">
                <a:latin typeface="Verdana"/>
                <a:cs typeface="Verdana"/>
              </a:rPr>
              <a:t>y </a:t>
            </a:r>
            <a:r>
              <a:rPr sz="1550" spc="-15" dirty="0">
                <a:latin typeface="Verdana"/>
                <a:cs typeface="Verdana"/>
              </a:rPr>
              <a:t>crear </a:t>
            </a:r>
            <a:r>
              <a:rPr sz="1550" spc="-30" dirty="0">
                <a:latin typeface="Verdana"/>
                <a:cs typeface="Verdana"/>
              </a:rPr>
              <a:t>historias, </a:t>
            </a:r>
            <a:r>
              <a:rPr sz="1550" spc="25" dirty="0">
                <a:latin typeface="Verdana"/>
                <a:cs typeface="Verdana"/>
              </a:rPr>
              <a:t>también </a:t>
            </a:r>
            <a:r>
              <a:rPr sz="1550" spc="-20" dirty="0">
                <a:latin typeface="Verdana"/>
                <a:cs typeface="Verdana"/>
              </a:rPr>
              <a:t>es </a:t>
            </a:r>
            <a:r>
              <a:rPr sz="1550" spc="15" dirty="0">
                <a:latin typeface="Verdana"/>
                <a:cs typeface="Verdana"/>
              </a:rPr>
              <a:t>importante </a:t>
            </a:r>
            <a:r>
              <a:rPr sz="1550" spc="30" dirty="0">
                <a:latin typeface="Verdana"/>
                <a:cs typeface="Verdana"/>
              </a:rPr>
              <a:t>que </a:t>
            </a:r>
            <a:r>
              <a:rPr sz="1550" spc="70" dirty="0">
                <a:latin typeface="Verdana"/>
                <a:cs typeface="Verdana"/>
              </a:rPr>
              <a:t>NN </a:t>
            </a:r>
            <a:r>
              <a:rPr sz="1550" spc="20" dirty="0">
                <a:latin typeface="Verdana"/>
                <a:cs typeface="Verdana"/>
              </a:rPr>
              <a:t>produzcan </a:t>
            </a:r>
            <a:r>
              <a:rPr sz="1550" spc="10" dirty="0">
                <a:latin typeface="Verdana"/>
                <a:cs typeface="Verdana"/>
              </a:rPr>
              <a:t>por </a:t>
            </a:r>
            <a:r>
              <a:rPr sz="1550" spc="-5" dirty="0">
                <a:latin typeface="Verdana"/>
                <a:cs typeface="Verdana"/>
              </a:rPr>
              <a:t>escrito </a:t>
            </a:r>
            <a:r>
              <a:rPr sz="1550" spc="-20" dirty="0">
                <a:latin typeface="Verdana"/>
                <a:cs typeface="Verdana"/>
              </a:rPr>
              <a:t>textos </a:t>
            </a:r>
            <a:r>
              <a:rPr sz="1550" spc="-5" dirty="0">
                <a:latin typeface="Verdana"/>
                <a:cs typeface="Verdana"/>
              </a:rPr>
              <a:t>informativos </a:t>
            </a:r>
            <a:r>
              <a:rPr sz="1550" spc="10" dirty="0">
                <a:latin typeface="Verdana"/>
                <a:cs typeface="Verdana"/>
              </a:rPr>
              <a:t>e </a:t>
            </a:r>
            <a:r>
              <a:rPr sz="1550" spc="30" dirty="0">
                <a:latin typeface="Verdana"/>
                <a:cs typeface="Verdana"/>
              </a:rPr>
              <a:t>indaguen </a:t>
            </a:r>
            <a:r>
              <a:rPr sz="1550" spc="35" dirty="0">
                <a:latin typeface="Verdana"/>
                <a:cs typeface="Verdana"/>
              </a:rPr>
              <a:t> </a:t>
            </a:r>
            <a:r>
              <a:rPr sz="1550" spc="10" dirty="0">
                <a:latin typeface="Verdana"/>
                <a:cs typeface="Verdana"/>
              </a:rPr>
              <a:t>temas </a:t>
            </a:r>
            <a:r>
              <a:rPr sz="1550" spc="30" dirty="0">
                <a:latin typeface="Verdana"/>
                <a:cs typeface="Verdana"/>
              </a:rPr>
              <a:t>de </a:t>
            </a:r>
            <a:r>
              <a:rPr sz="1550" spc="-5" dirty="0">
                <a:latin typeface="Verdana"/>
                <a:cs typeface="Verdana"/>
              </a:rPr>
              <a:t>interés </a:t>
            </a:r>
            <a:r>
              <a:rPr sz="1550" spc="5" dirty="0">
                <a:latin typeface="Verdana"/>
                <a:cs typeface="Verdana"/>
              </a:rPr>
              <a:t>relacionados </a:t>
            </a:r>
            <a:r>
              <a:rPr sz="1550" spc="-10" dirty="0">
                <a:latin typeface="Verdana"/>
                <a:cs typeface="Verdana"/>
              </a:rPr>
              <a:t>a </a:t>
            </a:r>
            <a:r>
              <a:rPr sz="1550" spc="-5" dirty="0">
                <a:latin typeface="Verdana"/>
                <a:cs typeface="Verdana"/>
              </a:rPr>
              <a:t>sucesos </a:t>
            </a:r>
            <a:r>
              <a:rPr sz="1550" spc="30" dirty="0">
                <a:latin typeface="Verdana"/>
                <a:cs typeface="Verdana"/>
              </a:rPr>
              <a:t>de </a:t>
            </a:r>
            <a:r>
              <a:rPr sz="1550" spc="5" dirty="0">
                <a:latin typeface="Verdana"/>
                <a:cs typeface="Verdana"/>
              </a:rPr>
              <a:t>su </a:t>
            </a:r>
            <a:r>
              <a:rPr sz="1550" spc="15" dirty="0">
                <a:latin typeface="Verdana"/>
                <a:cs typeface="Verdana"/>
              </a:rPr>
              <a:t>comunidad, </a:t>
            </a:r>
            <a:r>
              <a:rPr sz="1550" spc="-20" dirty="0">
                <a:latin typeface="Verdana"/>
                <a:cs typeface="Verdana"/>
              </a:rPr>
              <a:t>así </a:t>
            </a:r>
            <a:r>
              <a:rPr sz="1550" spc="40" dirty="0">
                <a:latin typeface="Verdana"/>
                <a:cs typeface="Verdana"/>
              </a:rPr>
              <a:t>como </a:t>
            </a:r>
            <a:r>
              <a:rPr sz="1550" spc="5" dirty="0">
                <a:latin typeface="Verdana"/>
                <a:cs typeface="Verdana"/>
              </a:rPr>
              <a:t>participar </a:t>
            </a:r>
            <a:r>
              <a:rPr sz="1550" spc="25" dirty="0">
                <a:latin typeface="Verdana"/>
                <a:cs typeface="Verdana"/>
              </a:rPr>
              <a:t>de </a:t>
            </a:r>
            <a:r>
              <a:rPr sz="1550" spc="15" dirty="0">
                <a:latin typeface="Verdana"/>
                <a:cs typeface="Verdana"/>
              </a:rPr>
              <a:t>manera </a:t>
            </a:r>
            <a:r>
              <a:rPr sz="1550" spc="5" dirty="0">
                <a:latin typeface="Verdana"/>
                <a:cs typeface="Verdana"/>
              </a:rPr>
              <a:t>directa </a:t>
            </a:r>
            <a:r>
              <a:rPr sz="1550" spc="35" dirty="0">
                <a:latin typeface="Verdana"/>
                <a:cs typeface="Verdana"/>
              </a:rPr>
              <a:t>con </a:t>
            </a:r>
            <a:r>
              <a:rPr sz="1550" dirty="0">
                <a:latin typeface="Verdana"/>
                <a:cs typeface="Verdana"/>
              </a:rPr>
              <a:t>procesos </a:t>
            </a:r>
            <a:r>
              <a:rPr sz="1550" spc="25" dirty="0">
                <a:latin typeface="Verdana"/>
                <a:cs typeface="Verdana"/>
              </a:rPr>
              <a:t>de </a:t>
            </a:r>
            <a:r>
              <a:rPr sz="1550" spc="30" dirty="0">
                <a:latin typeface="Verdana"/>
                <a:cs typeface="Verdana"/>
              </a:rPr>
              <a:t> </a:t>
            </a:r>
            <a:r>
              <a:rPr sz="1550" spc="-10" dirty="0">
                <a:latin typeface="Verdana"/>
                <a:cs typeface="Verdana"/>
              </a:rPr>
              <a:t>difusión.</a:t>
            </a:r>
            <a:endParaRPr sz="1550" dirty="0">
              <a:latin typeface="Verdana"/>
              <a:cs typeface="Verdana"/>
            </a:endParaRPr>
          </a:p>
          <a:p>
            <a:pPr marL="12700" marR="6350" algn="just">
              <a:lnSpc>
                <a:spcPct val="101800"/>
              </a:lnSpc>
              <a:spcBef>
                <a:spcPts val="795"/>
              </a:spcBef>
            </a:pPr>
            <a:r>
              <a:rPr sz="1550" spc="-5" dirty="0">
                <a:latin typeface="Verdana"/>
                <a:cs typeface="Verdana"/>
              </a:rPr>
              <a:t>Las</a:t>
            </a:r>
            <a:r>
              <a:rPr sz="1550" spc="-50" dirty="0">
                <a:latin typeface="Verdana"/>
                <a:cs typeface="Verdana"/>
              </a:rPr>
              <a:t> </a:t>
            </a:r>
            <a:r>
              <a:rPr sz="1550" spc="-55" dirty="0">
                <a:latin typeface="Verdana"/>
                <a:cs typeface="Verdana"/>
              </a:rPr>
              <a:t>y</a:t>
            </a:r>
            <a:r>
              <a:rPr sz="1550" spc="-40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los</a:t>
            </a:r>
            <a:r>
              <a:rPr sz="1550" spc="-50" dirty="0">
                <a:latin typeface="Verdana"/>
                <a:cs typeface="Verdana"/>
              </a:rPr>
              <a:t> </a:t>
            </a:r>
            <a:r>
              <a:rPr sz="1550" spc="15" dirty="0">
                <a:latin typeface="Verdana"/>
                <a:cs typeface="Verdana"/>
              </a:rPr>
              <a:t>docentes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spc="10" dirty="0">
                <a:latin typeface="Verdana"/>
                <a:cs typeface="Verdana"/>
              </a:rPr>
              <a:t>fomentarán</a:t>
            </a:r>
            <a:r>
              <a:rPr sz="1550" spc="-50" dirty="0">
                <a:latin typeface="Verdana"/>
                <a:cs typeface="Verdana"/>
              </a:rPr>
              <a:t> </a:t>
            </a:r>
            <a:r>
              <a:rPr sz="1550" spc="5" dirty="0">
                <a:latin typeface="Verdana"/>
                <a:cs typeface="Verdana"/>
              </a:rPr>
              <a:t>situaciones</a:t>
            </a:r>
            <a:r>
              <a:rPr sz="1550" spc="-55" dirty="0">
                <a:latin typeface="Verdana"/>
                <a:cs typeface="Verdana"/>
              </a:rPr>
              <a:t> </a:t>
            </a:r>
            <a:r>
              <a:rPr sz="1550" spc="30" dirty="0">
                <a:latin typeface="Verdana"/>
                <a:cs typeface="Verdana"/>
              </a:rPr>
              <a:t>en</a:t>
            </a:r>
            <a:r>
              <a:rPr sz="1550" spc="-50" dirty="0">
                <a:latin typeface="Verdana"/>
                <a:cs typeface="Verdana"/>
              </a:rPr>
              <a:t> </a:t>
            </a:r>
            <a:r>
              <a:rPr sz="1550" spc="-20" dirty="0">
                <a:latin typeface="Verdana"/>
                <a:cs typeface="Verdana"/>
              </a:rPr>
              <a:t>las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spc="35" dirty="0">
                <a:latin typeface="Verdana"/>
                <a:cs typeface="Verdana"/>
              </a:rPr>
              <a:t>que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spc="-10" dirty="0">
                <a:latin typeface="Verdana"/>
                <a:cs typeface="Verdana"/>
              </a:rPr>
              <a:t>a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dirty="0">
                <a:latin typeface="Verdana"/>
                <a:cs typeface="Verdana"/>
              </a:rPr>
              <a:t>partir</a:t>
            </a:r>
            <a:r>
              <a:rPr sz="1550" spc="-40" dirty="0">
                <a:latin typeface="Verdana"/>
                <a:cs typeface="Verdana"/>
              </a:rPr>
              <a:t> </a:t>
            </a:r>
            <a:r>
              <a:rPr sz="1550" spc="30" dirty="0">
                <a:latin typeface="Verdana"/>
                <a:cs typeface="Verdana"/>
              </a:rPr>
              <a:t>de</a:t>
            </a:r>
            <a:r>
              <a:rPr sz="1550" spc="-55" dirty="0">
                <a:latin typeface="Verdana"/>
                <a:cs typeface="Verdana"/>
              </a:rPr>
              <a:t> </a:t>
            </a:r>
            <a:r>
              <a:rPr sz="1550" spc="-20" dirty="0">
                <a:latin typeface="Verdana"/>
                <a:cs typeface="Verdana"/>
              </a:rPr>
              <a:t>las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spc="10" dirty="0">
                <a:latin typeface="Verdana"/>
                <a:cs typeface="Verdana"/>
              </a:rPr>
              <a:t>manifestaciones</a:t>
            </a:r>
            <a:r>
              <a:rPr sz="1550" spc="-50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artística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spc="-55" dirty="0">
                <a:latin typeface="Verdana"/>
                <a:cs typeface="Verdana"/>
              </a:rPr>
              <a:t>y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spc="-15" dirty="0">
                <a:latin typeface="Verdana"/>
                <a:cs typeface="Verdana"/>
              </a:rPr>
              <a:t>culturales,</a:t>
            </a:r>
            <a:r>
              <a:rPr sz="1550" spc="-40" dirty="0">
                <a:latin typeface="Verdana"/>
                <a:cs typeface="Verdana"/>
              </a:rPr>
              <a:t> </a:t>
            </a:r>
            <a:r>
              <a:rPr sz="1550" spc="65" dirty="0">
                <a:latin typeface="Verdana"/>
                <a:cs typeface="Verdana"/>
              </a:rPr>
              <a:t>NN</a:t>
            </a:r>
            <a:r>
              <a:rPr sz="1550" spc="-40" dirty="0">
                <a:latin typeface="Verdana"/>
                <a:cs typeface="Verdana"/>
              </a:rPr>
              <a:t> </a:t>
            </a:r>
            <a:r>
              <a:rPr sz="1550" spc="20" dirty="0">
                <a:latin typeface="Verdana"/>
                <a:cs typeface="Verdana"/>
              </a:rPr>
              <a:t>tengan </a:t>
            </a:r>
            <a:r>
              <a:rPr sz="1550" spc="-375" dirty="0">
                <a:latin typeface="Verdana"/>
                <a:cs typeface="Verdana"/>
              </a:rPr>
              <a:t> </a:t>
            </a:r>
            <a:r>
              <a:rPr sz="1550" dirty="0">
                <a:latin typeface="Verdana"/>
                <a:cs typeface="Verdana"/>
              </a:rPr>
              <a:t>motivos</a:t>
            </a:r>
            <a:r>
              <a:rPr sz="1550" spc="-50" dirty="0">
                <a:latin typeface="Verdana"/>
                <a:cs typeface="Verdana"/>
              </a:rPr>
              <a:t> </a:t>
            </a:r>
            <a:r>
              <a:rPr sz="1550" spc="-5" dirty="0">
                <a:latin typeface="Verdana"/>
                <a:cs typeface="Verdana"/>
              </a:rPr>
              <a:t>para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spc="-20" dirty="0">
                <a:latin typeface="Verdana"/>
                <a:cs typeface="Verdana"/>
              </a:rPr>
              <a:t>expresar</a:t>
            </a:r>
            <a:r>
              <a:rPr sz="1550" spc="-60" dirty="0">
                <a:latin typeface="Verdana"/>
                <a:cs typeface="Verdana"/>
              </a:rPr>
              <a:t> </a:t>
            </a:r>
            <a:r>
              <a:rPr sz="1550" spc="5" dirty="0">
                <a:latin typeface="Verdana"/>
                <a:cs typeface="Verdana"/>
              </a:rPr>
              <a:t>su</a:t>
            </a:r>
            <a:r>
              <a:rPr sz="1550" spc="-60" dirty="0">
                <a:latin typeface="Verdana"/>
                <a:cs typeface="Verdana"/>
              </a:rPr>
              <a:t> </a:t>
            </a:r>
            <a:r>
              <a:rPr sz="1550" spc="25" dirty="0">
                <a:latin typeface="Verdana"/>
                <a:cs typeface="Verdana"/>
              </a:rPr>
              <a:t>opinión</a:t>
            </a:r>
            <a:r>
              <a:rPr sz="1550" spc="-45" dirty="0">
                <a:latin typeface="Verdana"/>
                <a:cs typeface="Verdana"/>
              </a:rPr>
              <a:t> </a:t>
            </a:r>
            <a:r>
              <a:rPr sz="1550" dirty="0">
                <a:latin typeface="Verdana"/>
                <a:cs typeface="Verdana"/>
              </a:rPr>
              <a:t>acerca</a:t>
            </a:r>
            <a:r>
              <a:rPr sz="1550" spc="-50" dirty="0">
                <a:latin typeface="Verdana"/>
                <a:cs typeface="Verdana"/>
              </a:rPr>
              <a:t> </a:t>
            </a:r>
            <a:r>
              <a:rPr sz="1550" spc="30" dirty="0">
                <a:latin typeface="Verdana"/>
                <a:cs typeface="Verdana"/>
              </a:rPr>
              <a:t>de</a:t>
            </a:r>
            <a:r>
              <a:rPr sz="1550" spc="-60" dirty="0">
                <a:latin typeface="Verdana"/>
                <a:cs typeface="Verdana"/>
              </a:rPr>
              <a:t> </a:t>
            </a:r>
            <a:r>
              <a:rPr sz="1550" spc="-40" dirty="0" err="1">
                <a:latin typeface="Verdana"/>
                <a:cs typeface="Verdana"/>
              </a:rPr>
              <a:t>éstas</a:t>
            </a:r>
            <a:r>
              <a:rPr lang="es-ES" sz="1550" spc="-40" dirty="0">
                <a:latin typeface="Verdana"/>
                <a:cs typeface="Verdana"/>
              </a:rPr>
              <a:t>.</a:t>
            </a:r>
          </a:p>
          <a:p>
            <a:pPr marL="12700" marR="6350" algn="just">
              <a:lnSpc>
                <a:spcPct val="101800"/>
              </a:lnSpc>
              <a:spcBef>
                <a:spcPts val="795"/>
              </a:spcBef>
            </a:pPr>
            <a:endParaRPr sz="15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15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34C3FAA6-5890-E1EE-6CA0-F7F4933E89AE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960623" y="1063243"/>
            <a:ext cx="41357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40" dirty="0">
                <a:solidFill>
                  <a:srgbClr val="9D2348"/>
                </a:solidFill>
                <a:latin typeface="Tahoma"/>
                <a:cs typeface="Tahoma"/>
              </a:rPr>
              <a:t>F</a:t>
            </a:r>
            <a:r>
              <a:rPr sz="1200" b="1" spc="20" dirty="0">
                <a:solidFill>
                  <a:srgbClr val="9D2348"/>
                </a:solidFill>
                <a:latin typeface="Tahoma"/>
                <a:cs typeface="Tahoma"/>
              </a:rPr>
              <a:t>as</a:t>
            </a:r>
            <a:r>
              <a:rPr sz="1200" b="1" spc="30" dirty="0">
                <a:solidFill>
                  <a:srgbClr val="9D2348"/>
                </a:solidFill>
                <a:latin typeface="Tahoma"/>
                <a:cs typeface="Tahoma"/>
              </a:rPr>
              <a:t>e</a:t>
            </a:r>
            <a:r>
              <a:rPr sz="1200" b="1" spc="-20" dirty="0">
                <a:solidFill>
                  <a:srgbClr val="9D2348"/>
                </a:solidFill>
                <a:latin typeface="Tahoma"/>
                <a:cs typeface="Tahoma"/>
              </a:rPr>
              <a:t> </a:t>
            </a:r>
            <a:r>
              <a:rPr sz="1200" b="1" spc="-55" dirty="0">
                <a:solidFill>
                  <a:srgbClr val="9D2348"/>
                </a:solidFill>
                <a:latin typeface="Tahoma"/>
                <a:cs typeface="Tahoma"/>
              </a:rPr>
              <a:t>5</a:t>
            </a:r>
            <a:r>
              <a:rPr sz="1200" b="1" spc="-35" dirty="0">
                <a:solidFill>
                  <a:srgbClr val="9D2348"/>
                </a:solidFill>
                <a:latin typeface="Tahoma"/>
                <a:cs typeface="Tahoma"/>
              </a:rPr>
              <a:t> 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p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200" b="1" spc="-95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200" b="1" spc="-35" dirty="0">
                <a:solidFill>
                  <a:srgbClr val="9D2348"/>
                </a:solidFill>
                <a:latin typeface="Verdana"/>
                <a:cs typeface="Verdana"/>
              </a:rPr>
              <a:t>l</a:t>
            </a:r>
            <a:r>
              <a:rPr sz="1200" b="1" spc="-8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20" dirty="0">
                <a:solidFill>
                  <a:srgbClr val="9D2348"/>
                </a:solidFill>
                <a:latin typeface="Verdana"/>
                <a:cs typeface="Verdana"/>
              </a:rPr>
              <a:t>P</a:t>
            </a:r>
            <a:r>
              <a:rPr sz="1200" b="1" spc="-95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200" b="1" spc="-35" dirty="0">
                <a:solidFill>
                  <a:srgbClr val="9D2348"/>
                </a:solidFill>
                <a:latin typeface="Verdana"/>
                <a:cs typeface="Verdana"/>
              </a:rPr>
              <a:t>o</a:t>
            </a:r>
            <a:r>
              <a:rPr sz="1200" b="1" spc="10" dirty="0">
                <a:solidFill>
                  <a:srgbClr val="9D2348"/>
                </a:solidFill>
                <a:latin typeface="Verdana"/>
                <a:cs typeface="Verdana"/>
              </a:rPr>
              <a:t>g</a:t>
            </a:r>
            <a:r>
              <a:rPr sz="1200" b="1" spc="-95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200" b="1" spc="-15" dirty="0">
                <a:solidFill>
                  <a:srgbClr val="9D2348"/>
                </a:solidFill>
                <a:latin typeface="Verdana"/>
                <a:cs typeface="Verdana"/>
              </a:rPr>
              <a:t>m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ci</a:t>
            </a:r>
            <a:r>
              <a:rPr sz="1200" b="1" spc="-35" dirty="0">
                <a:solidFill>
                  <a:srgbClr val="9D2348"/>
                </a:solidFill>
                <a:latin typeface="Verdana"/>
                <a:cs typeface="Verdana"/>
              </a:rPr>
              <a:t>o</a:t>
            </a: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200" b="1" spc="-45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l</a:t>
            </a:r>
            <a:r>
              <a:rPr sz="1200" b="1" spc="-8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15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2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200" b="1" spc="-8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26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200" b="1" spc="-20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200" b="1" dirty="0">
                <a:solidFill>
                  <a:srgbClr val="9D2348"/>
                </a:solidFill>
                <a:latin typeface="Verdana"/>
                <a:cs typeface="Verdana"/>
              </a:rPr>
              <a:t>g</a:t>
            </a:r>
            <a:r>
              <a:rPr sz="1200" b="1" spc="-60" dirty="0">
                <a:solidFill>
                  <a:srgbClr val="9D2348"/>
                </a:solidFill>
                <a:latin typeface="Verdana"/>
                <a:cs typeface="Verdana"/>
              </a:rPr>
              <a:t>lé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200" b="1" spc="-8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225" dirty="0">
                <a:solidFill>
                  <a:srgbClr val="9D2348"/>
                </a:solidFill>
                <a:latin typeface="Verdana"/>
                <a:cs typeface="Verdana"/>
              </a:rPr>
              <a:t>(</a:t>
            </a:r>
            <a:r>
              <a:rPr sz="1200" b="1" spc="-20" dirty="0">
                <a:solidFill>
                  <a:srgbClr val="9D2348"/>
                </a:solidFill>
                <a:latin typeface="Verdana"/>
                <a:cs typeface="Verdana"/>
              </a:rPr>
              <a:t>P</a:t>
            </a:r>
            <a:r>
              <a:rPr sz="1200" b="1" spc="-55" dirty="0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200" b="1" spc="-15" dirty="0">
                <a:solidFill>
                  <a:srgbClr val="9D2348"/>
                </a:solidFill>
                <a:latin typeface="Verdana"/>
                <a:cs typeface="Verdana"/>
              </a:rPr>
              <a:t>O</a:t>
            </a: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200" b="1" spc="-26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200" b="1" spc="-225" dirty="0">
                <a:solidFill>
                  <a:srgbClr val="9D2348"/>
                </a:solidFill>
                <a:latin typeface="Verdana"/>
                <a:cs typeface="Verdana"/>
              </a:rPr>
              <a:t>)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16</a:t>
            </a:fld>
            <a:endParaRPr spc="-13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96111" y="1508760"/>
          <a:ext cx="8255000" cy="5317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07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7175">
                        <a:lnSpc>
                          <a:spcPts val="1300"/>
                        </a:lnSpc>
                        <a:spcBef>
                          <a:spcPts val="1005"/>
                        </a:spcBef>
                      </a:pPr>
                      <a:r>
                        <a:rPr sz="1100" b="1" spc="-35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Contenidos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2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Q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1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ado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x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ra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do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034">
                <a:tc>
                  <a:txBody>
                    <a:bodyPr/>
                    <a:lstStyle/>
                    <a:p>
                      <a:pPr marL="77470" marR="72390" indent="1270" algn="ctr">
                        <a:lnSpc>
                          <a:spcPct val="101499"/>
                        </a:lnSpc>
                        <a:spcBef>
                          <a:spcPts val="780"/>
                        </a:spcBef>
                      </a:pPr>
                      <a:r>
                        <a:rPr sz="1000" b="1" spc="-60" dirty="0">
                          <a:latin typeface="Verdana"/>
                          <a:cs typeface="Verdana"/>
                        </a:rPr>
                        <a:t>Sensaciones, </a:t>
                      </a:r>
                      <a:r>
                        <a:rPr sz="1000" b="1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50" dirty="0">
                          <a:latin typeface="Verdana"/>
                          <a:cs typeface="Verdana"/>
                        </a:rPr>
                        <a:t>emociones, 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sen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ien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  id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  en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990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marR="60960" indent="-143510" algn="just">
                        <a:lnSpc>
                          <a:spcPct val="100699"/>
                        </a:lnSpc>
                        <a:spcBef>
                          <a:spcPts val="69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-20" dirty="0">
                          <a:latin typeface="Verdana"/>
                          <a:cs typeface="Verdana"/>
                        </a:rPr>
                        <a:t>Pr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ta,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 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se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siente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qué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emociona,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mediante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los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guaj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indent="-144145" algn="just">
                        <a:lnSpc>
                          <a:spcPts val="124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Reconoce,     </a:t>
                      </a:r>
                      <a:r>
                        <a:rPr sz="1000" spc="1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nombra     </a:t>
                      </a:r>
                      <a:r>
                        <a:rPr sz="1000" spc="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405" dirty="0">
                          <a:latin typeface="Verdana"/>
                          <a:cs typeface="Verdana"/>
                        </a:rPr>
                        <a:t>  </a:t>
                      </a:r>
                      <a:r>
                        <a:rPr sz="1000" spc="409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representa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algn="just">
                        <a:lnSpc>
                          <a:spcPts val="1195"/>
                        </a:lnSpc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á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ﬁ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eren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emo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876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43510">
                        <a:lnSpc>
                          <a:spcPts val="121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  <a:tab pos="1145540" algn="l"/>
                          <a:tab pos="1395730" algn="l"/>
                          <a:tab pos="2067560" algn="l"/>
                          <a:tab pos="3047365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Intercambia	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	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expresa	sensaciones,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emociones,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1594">
                        <a:lnSpc>
                          <a:spcPts val="1220"/>
                        </a:lnSpc>
                        <a:spcBef>
                          <a:spcPts val="20"/>
                        </a:spcBef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sentimientos</a:t>
                      </a:r>
                      <a:r>
                        <a:rPr sz="10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ideas</a:t>
                      </a:r>
                      <a:r>
                        <a:rPr sz="10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por</a:t>
                      </a:r>
                      <a:r>
                        <a:rPr sz="10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medio</a:t>
                      </a:r>
                      <a:r>
                        <a:rPr sz="10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adivinanzas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juegos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19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Registra</a:t>
                      </a:r>
                      <a:r>
                        <a:rPr sz="10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describe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cotidianamente,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través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textos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>
                        <a:lnSpc>
                          <a:spcPts val="1220"/>
                        </a:lnSpc>
                        <a:spcBef>
                          <a:spcPts val="25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imágenes,</a:t>
                      </a:r>
                      <a:r>
                        <a:rPr sz="1000" spc="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sus</a:t>
                      </a:r>
                      <a:r>
                        <a:rPr sz="1000" spc="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emociones,</a:t>
                      </a:r>
                      <a:r>
                        <a:rPr sz="1000" spc="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sensaciones,</a:t>
                      </a:r>
                      <a:r>
                        <a:rPr sz="1000" spc="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sentimientos</a:t>
                      </a:r>
                      <a:r>
                        <a:rPr sz="1000" spc="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id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orn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ev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60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5565" marR="69215" indent="-635" algn="ctr">
                        <a:lnSpc>
                          <a:spcPct val="108500"/>
                        </a:lnSpc>
                      </a:pPr>
                      <a:r>
                        <a:rPr sz="1000" b="1" spc="-6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es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len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inglesa.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marR="60325" indent="-143510" algn="just">
                        <a:lnSpc>
                          <a:spcPct val="100699"/>
                        </a:lnSpc>
                        <a:spcBef>
                          <a:spcPts val="7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Lee</a:t>
                      </a:r>
                      <a:r>
                        <a:rPr sz="1000" spc="3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cuentos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breves</a:t>
                      </a:r>
                      <a:r>
                        <a:rPr sz="1000" spc="3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comparte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sus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apreciaciones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manera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individual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y/o 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colectiva.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indent="-143510" algn="just">
                        <a:lnSpc>
                          <a:spcPts val="124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Cuenta  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una </a:t>
                      </a:r>
                      <a:r>
                        <a:rPr sz="1000" spc="3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anécdota </a:t>
                      </a:r>
                      <a:r>
                        <a:rPr sz="1000" spc="3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por 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medio </a:t>
                      </a:r>
                      <a:r>
                        <a:rPr sz="1000" spc="3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325" algn="just">
                        <a:lnSpc>
                          <a:spcPts val="1210"/>
                        </a:lnSpc>
                        <a:spcBef>
                          <a:spcPts val="40"/>
                        </a:spcBef>
                      </a:pPr>
                      <a:r>
                        <a:rPr sz="1000" spc="15" dirty="0">
                          <a:latin typeface="Verdana"/>
                          <a:cs typeface="Verdana"/>
                        </a:rPr>
                        <a:t>imágenes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frases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sencillas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manera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oral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7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indent="-143510">
                        <a:lnSpc>
                          <a:spcPts val="121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 </a:t>
                      </a:r>
                      <a:r>
                        <a:rPr sz="1000" spc="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las</a:t>
                      </a:r>
                      <a:r>
                        <a:rPr sz="1000" spc="5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características</a:t>
                      </a:r>
                      <a:r>
                        <a:rPr sz="1000" spc="4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cuentos </a:t>
                      </a:r>
                      <a:r>
                        <a:rPr sz="1000" spc="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breves</a:t>
                      </a:r>
                      <a:r>
                        <a:rPr sz="1000" spc="4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de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865">
                        <a:lnSpc>
                          <a:spcPts val="1220"/>
                        </a:lnSpc>
                        <a:spcBef>
                          <a:spcPts val="20"/>
                        </a:spcBef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distintos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autores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países,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preferentemente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habla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inglesa.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>
                        <a:lnSpc>
                          <a:spcPts val="119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Crea</a:t>
                      </a:r>
                      <a:r>
                        <a:rPr sz="1000" spc="229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2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narra</a:t>
                      </a:r>
                      <a:r>
                        <a:rPr sz="1000" spc="2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cuentos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cortos</a:t>
                      </a:r>
                      <a:r>
                        <a:rPr sz="1000" spc="2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inspirados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2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cuadros</a:t>
                      </a:r>
                      <a:r>
                        <a:rPr sz="1000" spc="2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>
                        <a:lnSpc>
                          <a:spcPts val="1220"/>
                        </a:lnSpc>
                        <a:spcBef>
                          <a:spcPts val="25"/>
                        </a:spcBef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fotografías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diversos</a:t>
                      </a:r>
                      <a:r>
                        <a:rPr sz="10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autores,</a:t>
                      </a:r>
                      <a:r>
                        <a:rPr sz="10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preferentemente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de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5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41605" marR="133985" algn="ctr">
                        <a:lnSpc>
                          <a:spcPct val="101499"/>
                        </a:lnSpc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Ma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1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nes 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artísticas.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marR="60325" indent="-143510">
                        <a:lnSpc>
                          <a:spcPts val="1210"/>
                        </a:lnSpc>
                        <a:spcBef>
                          <a:spcPts val="2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  <a:tab pos="1193165" algn="l"/>
                          <a:tab pos="1258570" algn="l"/>
                          <a:tab pos="1812925" algn="l"/>
                          <a:tab pos="1944370" algn="l"/>
                          <a:tab pos="2811780" algn="l"/>
                        </a:tabLst>
                      </a:pPr>
                      <a:r>
                        <a:rPr sz="1000" spc="-2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om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	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rip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 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cat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	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b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	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960">
                        <a:lnSpc>
                          <a:spcPts val="1210"/>
                        </a:lnSpc>
                        <a:spcBef>
                          <a:spcPts val="20"/>
                        </a:spcBef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culturales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artísticas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distintos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pueblos,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eren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indent="-143510">
                        <a:lnSpc>
                          <a:spcPts val="120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  <a:tab pos="1154430" algn="l"/>
                          <a:tab pos="1456055" algn="l"/>
                          <a:tab pos="231394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Representa	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	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comparte	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elementos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960">
                        <a:lnSpc>
                          <a:spcPts val="1210"/>
                        </a:lnSpc>
                        <a:spcBef>
                          <a:spcPts val="35"/>
                        </a:spcBef>
                        <a:tabLst>
                          <a:tab pos="1090930" algn="l"/>
                          <a:tab pos="1581150" algn="l"/>
                          <a:tab pos="2454910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presentes</a:t>
                      </a:r>
                      <a:r>
                        <a:rPr sz="1000" spc="1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1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manifestaciones</a:t>
                      </a:r>
                      <a:r>
                        <a:rPr sz="1000" spc="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culturales</a:t>
                      </a:r>
                      <a:r>
                        <a:rPr sz="1000" spc="1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í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cas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blo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s,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eren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bl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90500" indent="-143510">
                        <a:lnSpc>
                          <a:spcPct val="10000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Comprende</a:t>
                      </a:r>
                      <a:r>
                        <a:rPr sz="1000" spc="2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textos</a:t>
                      </a:r>
                      <a:r>
                        <a:rPr sz="1000" spc="3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descriptivos</a:t>
                      </a:r>
                      <a:r>
                        <a:rPr sz="1000" spc="3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y/o</a:t>
                      </a:r>
                      <a:r>
                        <a:rPr sz="1000" spc="2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explicativos</a:t>
                      </a:r>
                      <a:r>
                        <a:rPr sz="1000" spc="3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sobre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>
                        <a:lnSpc>
                          <a:spcPts val="1155"/>
                        </a:lnSpc>
                        <a:spcBef>
                          <a:spcPts val="5"/>
                        </a:spcBef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manifestaciones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culturales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artísticas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su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región.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0325" indent="-143510">
                        <a:lnSpc>
                          <a:spcPts val="1220"/>
                        </a:lnSpc>
                        <a:spcBef>
                          <a:spcPts val="8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Aprecia</a:t>
                      </a:r>
                      <a:r>
                        <a:rPr sz="1000" spc="-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comenta</a:t>
                      </a:r>
                      <a:r>
                        <a:rPr sz="1000" spc="-1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sobre</a:t>
                      </a:r>
                      <a:r>
                        <a:rPr sz="1000" spc="-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rasgos</a:t>
                      </a:r>
                      <a:r>
                        <a:rPr sz="10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identitarios</a:t>
                      </a:r>
                      <a:r>
                        <a:rPr sz="10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presentes</a:t>
                      </a:r>
                      <a:r>
                        <a:rPr sz="1000" spc="-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manifestaciones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culturales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artísticas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su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región.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08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3690" marR="306070" indent="-1905" algn="ctr">
                        <a:lnSpc>
                          <a:spcPct val="101499"/>
                        </a:lnSpc>
                        <a:spcBef>
                          <a:spcPts val="1070"/>
                        </a:spcBef>
                      </a:pPr>
                      <a:r>
                        <a:rPr sz="1000" b="1" spc="-50" dirty="0">
                          <a:latin typeface="Verdana"/>
                          <a:cs typeface="Verdana"/>
                        </a:rPr>
                        <a:t>Entornos </a:t>
                      </a:r>
                      <a:r>
                        <a:rPr sz="10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sociales.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marR="60325" indent="-143510" algn="just">
                        <a:lnSpc>
                          <a:spcPct val="100699"/>
                        </a:lnSpc>
                        <a:spcBef>
                          <a:spcPts val="7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expresiones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uso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cotidiano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conversaciones relacionadas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con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entornos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atu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960" indent="-143510" algn="just">
                        <a:lnSpc>
                          <a:spcPts val="1210"/>
                        </a:lnSpc>
                        <a:spcBef>
                          <a:spcPts val="6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15" dirty="0">
                          <a:latin typeface="Verdana"/>
                          <a:cs typeface="Verdana"/>
                        </a:rPr>
                        <a:t>Comenta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describe,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manera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oral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escrita,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aspectos</a:t>
                      </a:r>
                      <a:r>
                        <a:rPr sz="1000" spc="-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que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llaman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su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atención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algn="just">
                        <a:lnSpc>
                          <a:spcPts val="1145"/>
                        </a:lnSpc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entornos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naturales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sociales.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indent="-144145" algn="just">
                        <a:lnSpc>
                          <a:spcPts val="128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en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una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exposición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sobre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aspectos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960" algn="just">
                        <a:lnSpc>
                          <a:spcPts val="1220"/>
                        </a:lnSpc>
                        <a:spcBef>
                          <a:spcPts val="20"/>
                        </a:spcBef>
                      </a:pP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en/tornos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naturales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sociales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su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30" dirty="0">
                          <a:latin typeface="Verdana"/>
                          <a:cs typeface="Verdana"/>
                        </a:rPr>
                        <a:t>interés.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1594" indent="-143510" algn="just">
                        <a:lnSpc>
                          <a:spcPts val="1220"/>
                        </a:lnSpc>
                        <a:spcBef>
                          <a:spcPts val="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000" spc="3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diversos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roles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ejecutados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entornos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naturales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sociales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indaga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sobre su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participación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35" dirty="0">
                          <a:latin typeface="Verdana"/>
                          <a:cs typeface="Verdana"/>
                        </a:rPr>
                        <a:t>ellos.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indent="-143510" algn="just">
                        <a:lnSpc>
                          <a:spcPts val="119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Registra   </a:t>
                      </a:r>
                      <a:r>
                        <a:rPr sz="1000" spc="2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480" dirty="0">
                          <a:latin typeface="Verdana"/>
                          <a:cs typeface="Verdana"/>
                        </a:rPr>
                        <a:t> 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comparte   </a:t>
                      </a:r>
                      <a:r>
                        <a:rPr sz="1000" spc="2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impresiones   </a:t>
                      </a:r>
                      <a:r>
                        <a:rPr sz="1000" spc="25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sobre</a:t>
                      </a:r>
                      <a:r>
                        <a:rPr sz="1000" spc="4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4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las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1594" algn="just">
                        <a:lnSpc>
                          <a:spcPts val="1210"/>
                        </a:lnSpc>
                        <a:spcBef>
                          <a:spcPts val="35"/>
                        </a:spcBef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características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10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roles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ejecutados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11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entornos</a:t>
                      </a:r>
                      <a:r>
                        <a:rPr sz="100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naturales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 indent="-143510" algn="just">
                        <a:lnSpc>
                          <a:spcPts val="1220"/>
                        </a:lnSpc>
                        <a:spcBef>
                          <a:spcPts val="1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juegos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rol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que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interpreta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situaciones ocurridas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entornos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naturales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sociales,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empleando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expresiones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uso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cotidiano.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2">
            <a:extLst>
              <a:ext uri="{FF2B5EF4-FFF2-40B4-BE49-F238E27FC236}">
                <a16:creationId xmlns:a16="http://schemas.microsoft.com/office/drawing/2014/main" id="{4CC7CEB8-9562-A8BD-B6A9-3E2957FFDB67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6111" y="1080503"/>
          <a:ext cx="8255000" cy="39197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0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4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08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7175">
                        <a:lnSpc>
                          <a:spcPts val="1300"/>
                        </a:lnSpc>
                        <a:spcBef>
                          <a:spcPts val="990"/>
                        </a:spcBef>
                      </a:pPr>
                      <a:r>
                        <a:rPr sz="1100" b="1" spc="-35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Contenidos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1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1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234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69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Q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u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</a:t>
                      </a:r>
                      <a:r>
                        <a:rPr sz="1100" b="1" spc="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ado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1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x</a:t>
                      </a:r>
                      <a:r>
                        <a:rPr sz="11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1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1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ra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do</a:t>
                      </a:r>
                      <a:endParaRPr sz="1100">
                        <a:latin typeface="Verdana"/>
                        <a:cs typeface="Verdana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11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6200" marR="68580" indent="-1270" algn="ctr">
                        <a:lnSpc>
                          <a:spcPct val="101499"/>
                        </a:lnSpc>
                      </a:pPr>
                      <a:r>
                        <a:rPr sz="1000" b="1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10" dirty="0">
                          <a:latin typeface="Tahoma"/>
                          <a:cs typeface="Tahoma"/>
                        </a:rPr>
                        <a:t>recursos gráﬁcos, </a:t>
                      </a:r>
                      <a:r>
                        <a:rPr sz="1000" b="1" spc="-28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20" dirty="0">
                          <a:latin typeface="Tahoma"/>
                          <a:cs typeface="Tahoma"/>
                        </a:rPr>
                        <a:t>lúdicos</a:t>
                      </a:r>
                      <a:r>
                        <a:rPr sz="1000" b="1" spc="-5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latin typeface="Tahoma"/>
                          <a:cs typeface="Tahoma"/>
                        </a:rPr>
                        <a:t>y</a:t>
                      </a:r>
                      <a:r>
                        <a:rPr sz="1000" b="1" spc="-60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spc="10" dirty="0">
                          <a:latin typeface="Tahoma"/>
                          <a:cs typeface="Tahoma"/>
                        </a:rPr>
                        <a:t>estéticos </a:t>
                      </a:r>
                      <a:r>
                        <a:rPr sz="1000" b="1" spc="-27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leng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1000" b="1" spc="-60" dirty="0">
                          <a:latin typeface="Verdana"/>
                          <a:cs typeface="Verdana"/>
                        </a:rPr>
                        <a:t>inglesa.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indent="-143510">
                        <a:lnSpc>
                          <a:spcPts val="121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Crea</a:t>
                      </a:r>
                      <a:r>
                        <a:rPr sz="1000" spc="3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3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comparte</a:t>
                      </a:r>
                      <a:r>
                        <a:rPr sz="1000" spc="3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crucigramas,</a:t>
                      </a:r>
                      <a:r>
                        <a:rPr sz="1000" spc="3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sopas</a:t>
                      </a:r>
                      <a:r>
                        <a:rPr sz="1000" spc="3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960">
                        <a:lnSpc>
                          <a:spcPts val="1210"/>
                        </a:lnSpc>
                        <a:spcBef>
                          <a:spcPts val="35"/>
                        </a:spcBef>
                      </a:pPr>
                      <a:r>
                        <a:rPr sz="1000" spc="-15" dirty="0">
                          <a:latin typeface="Verdana"/>
                          <a:cs typeface="Verdana"/>
                        </a:rPr>
                        <a:t>letras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otros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juegos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mesa,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siguiendo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un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instructivo.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960" indent="-143510">
                        <a:lnSpc>
                          <a:spcPts val="1210"/>
                        </a:lnSpc>
                        <a:spcBef>
                          <a:spcPts val="1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representación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dramática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325" indent="-143510">
                        <a:lnSpc>
                          <a:spcPts val="122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Deletrea</a:t>
                      </a:r>
                      <a:r>
                        <a:rPr sz="1000" spc="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palabras</a:t>
                      </a:r>
                      <a:r>
                        <a:rPr sz="1000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cortas</a:t>
                      </a:r>
                      <a:r>
                        <a:rPr sz="10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familiares</a:t>
                      </a:r>
                      <a:r>
                        <a:rPr sz="1000" spc="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gua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190500" marR="62865" indent="-143510">
                        <a:lnSpc>
                          <a:spcPct val="10000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45" dirty="0">
                          <a:latin typeface="Verdana"/>
                          <a:cs typeface="Verdana"/>
                        </a:rPr>
                        <a:t>Crea,</a:t>
                      </a:r>
                      <a:r>
                        <a:rPr sz="1000" spc="2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manera</a:t>
                      </a:r>
                      <a:r>
                        <a:rPr sz="1000" spc="1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colectiva,</a:t>
                      </a:r>
                      <a:r>
                        <a:rPr sz="1000" spc="2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spc="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instructivo</a:t>
                      </a:r>
                      <a:r>
                        <a:rPr sz="1000" spc="20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sencillo,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atendiendo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intereses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necesidades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del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grupo.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 indent="-143510">
                        <a:lnSpc>
                          <a:spcPts val="1220"/>
                        </a:lnSpc>
                        <a:spcBef>
                          <a:spcPts val="4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Deletrea</a:t>
                      </a:r>
                      <a:r>
                        <a:rPr sz="1000" spc="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palabras</a:t>
                      </a:r>
                      <a:r>
                        <a:rPr sz="1000" spc="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lengua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inglesa</a:t>
                      </a:r>
                      <a:r>
                        <a:rPr sz="10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participar</a:t>
                      </a:r>
                      <a:r>
                        <a:rPr sz="10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cta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70" dirty="0">
                          <a:latin typeface="Verdana"/>
                          <a:cs typeface="Verdana"/>
                        </a:rPr>
                        <a:t>/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6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194945" marR="188595" indent="-1270" algn="ctr">
                        <a:lnSpc>
                          <a:spcPct val="101499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edi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de  dif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ni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marR="61594" indent="-143510">
                        <a:lnSpc>
                          <a:spcPts val="1220"/>
                        </a:lnSpc>
                        <a:spcBef>
                          <a:spcPts val="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seguimiento</a:t>
                      </a:r>
                      <a:r>
                        <a:rPr sz="1000" spc="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noticias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indent="-144145">
                        <a:lnSpc>
                          <a:spcPts val="119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Compara,</a:t>
                      </a:r>
                      <a:r>
                        <a:rPr sz="1000" spc="5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manera </a:t>
                      </a:r>
                      <a:r>
                        <a:rPr sz="1000" spc="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colectiva,</a:t>
                      </a:r>
                      <a:r>
                        <a:rPr sz="1000" spc="5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noticias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>
                        <a:lnSpc>
                          <a:spcPts val="1160"/>
                        </a:lnSpc>
                        <a:spcBef>
                          <a:spcPts val="5"/>
                        </a:spcBef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960" indent="-143510">
                        <a:lnSpc>
                          <a:spcPts val="1210"/>
                        </a:lnSpc>
                        <a:spcBef>
                          <a:spcPts val="9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-20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ió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sobre</a:t>
                      </a:r>
                      <a:r>
                        <a:rPr sz="1000" spc="2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hechos</a:t>
                      </a:r>
                      <a:r>
                        <a:rPr sz="1000" spc="25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noticiosos</a:t>
                      </a:r>
                      <a:r>
                        <a:rPr sz="1000" spc="2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relevantes</a:t>
                      </a:r>
                      <a:r>
                        <a:rPr sz="1000" spc="2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2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su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>
                        <a:lnSpc>
                          <a:spcPts val="1160"/>
                        </a:lnSpc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comunidad.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0325" indent="-143510">
                        <a:lnSpc>
                          <a:spcPct val="100000"/>
                        </a:lnSpc>
                        <a:spcBef>
                          <a:spcPts val="29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Selecciona</a:t>
                      </a:r>
                      <a:r>
                        <a:rPr sz="10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sigue,</a:t>
                      </a:r>
                      <a:r>
                        <a:rPr sz="1000" spc="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manera</a:t>
                      </a:r>
                      <a:r>
                        <a:rPr sz="10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colectiva,</a:t>
                      </a:r>
                      <a:r>
                        <a:rPr sz="1000" spc="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noticias</a:t>
                      </a:r>
                      <a:r>
                        <a:rPr sz="1000" spc="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sobre </a:t>
                      </a:r>
                      <a:r>
                        <a:rPr sz="10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ele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ión.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230" indent="-143510">
                        <a:lnSpc>
                          <a:spcPts val="1210"/>
                        </a:lnSpc>
                        <a:spcBef>
                          <a:spcPts val="6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Intercambia</a:t>
                      </a:r>
                      <a:r>
                        <a:rPr sz="1000" spc="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impresiones</a:t>
                      </a:r>
                      <a:r>
                        <a:rPr sz="10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sobre</a:t>
                      </a:r>
                      <a:r>
                        <a:rPr sz="1000" spc="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los</a:t>
                      </a:r>
                      <a:r>
                        <a:rPr sz="10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hechos</a:t>
                      </a:r>
                      <a:r>
                        <a:rPr sz="10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noticiosos</a:t>
                      </a:r>
                      <a:r>
                        <a:rPr sz="100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ele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0500" marR="62865" indent="-143510">
                        <a:lnSpc>
                          <a:spcPts val="1220"/>
                        </a:lnSpc>
                        <a:spcBef>
                          <a:spcPts val="1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dirty="0">
                          <a:latin typeface="Verdana"/>
                          <a:cs typeface="Verdana"/>
                        </a:rPr>
                        <a:t>Elabora</a:t>
                      </a:r>
                      <a:r>
                        <a:rPr sz="1000" spc="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comparte,</a:t>
                      </a:r>
                      <a:r>
                        <a:rPr sz="1000" spc="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manera</a:t>
                      </a:r>
                      <a:r>
                        <a:rPr sz="1000" spc="1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colectiva,</a:t>
                      </a:r>
                      <a:r>
                        <a:rPr sz="1000" spc="1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una</a:t>
                      </a:r>
                      <a:r>
                        <a:rPr sz="1000" spc="1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noticia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ho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io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ev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om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51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136525" marR="130810" indent="1905" algn="ctr">
                        <a:lnSpc>
                          <a:spcPct val="101299"/>
                        </a:lnSpc>
                        <a:spcBef>
                          <a:spcPts val="1035"/>
                        </a:spcBef>
                      </a:pPr>
                      <a:r>
                        <a:rPr sz="1000" b="1" spc="-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f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da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1000" b="1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es  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b="1" spc="1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b="1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1000" b="1" spc="-40" dirty="0">
                          <a:latin typeface="Verdana"/>
                          <a:cs typeface="Verdana"/>
                        </a:rPr>
                        <a:t>comunidad.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marR="60960" indent="-143510">
                        <a:lnSpc>
                          <a:spcPts val="1210"/>
                        </a:lnSpc>
                        <a:spcBef>
                          <a:spcPts val="2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  <a:tab pos="953769" algn="l"/>
                          <a:tab pos="1983739" algn="l"/>
                          <a:tab pos="2593340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redacción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preguntas</a:t>
                      </a:r>
                      <a:r>
                        <a:rPr sz="1000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 </a:t>
                      </a:r>
                      <a:r>
                        <a:rPr sz="10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r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inform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ió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	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ob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	</a:t>
                      </a:r>
                      <a:r>
                        <a:rPr sz="10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em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>
                        <a:lnSpc>
                          <a:spcPts val="1140"/>
                        </a:lnSpc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especíﬁcos.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indent="-143510">
                        <a:lnSpc>
                          <a:spcPts val="127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construcción</a:t>
                      </a:r>
                      <a:r>
                        <a:rPr sz="1000" spc="-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guion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de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0325">
                        <a:lnSpc>
                          <a:spcPts val="1210"/>
                        </a:lnSpc>
                        <a:spcBef>
                          <a:spcPts val="40"/>
                        </a:spcBef>
                        <a:tabLst>
                          <a:tab pos="1026794" algn="l"/>
                          <a:tab pos="1517650" algn="l"/>
                          <a:tab pos="2216785" algn="l"/>
                        </a:tabLst>
                      </a:pPr>
                      <a:r>
                        <a:rPr sz="1000" spc="-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	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tar	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nform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ó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n 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personal.</a:t>
                      </a:r>
                      <a:endParaRPr sz="1000">
                        <a:latin typeface="Verdana"/>
                        <a:cs typeface="Verdana"/>
                      </a:endParaRPr>
                    </a:p>
                    <a:p>
                      <a:pPr marL="191770" marR="61594" indent="-143510">
                        <a:lnSpc>
                          <a:spcPts val="122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  <a:tab pos="962660" algn="l"/>
                          <a:tab pos="1171575" algn="l"/>
                          <a:tab pos="1515745" algn="l"/>
                          <a:tab pos="1998980" algn="l"/>
                          <a:tab pos="2201545" algn="l"/>
                          <a:tab pos="2820035" algn="l"/>
                        </a:tabLst>
                      </a:pPr>
                      <a:r>
                        <a:rPr sz="10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sta	a	sus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	y	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	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as  </a:t>
                      </a:r>
                      <a:r>
                        <a:rPr sz="1000" spc="-20" dirty="0">
                          <a:latin typeface="Verdana"/>
                          <a:cs typeface="Verdana"/>
                        </a:rPr>
                        <a:t>respuestas.</a:t>
                      </a:r>
                      <a:endParaRPr sz="1000">
                        <a:latin typeface="Verdana"/>
                        <a:cs typeface="Verdana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0" marR="61594" indent="-143510" algn="just">
                        <a:lnSpc>
                          <a:spcPct val="100699"/>
                        </a:lnSpc>
                        <a:spcBef>
                          <a:spcPts val="29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-10" dirty="0">
                          <a:latin typeface="Verdana"/>
                          <a:cs typeface="Verdana"/>
                        </a:rPr>
                        <a:t>Explora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35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00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tema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relevante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comunidad,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consultando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fuentes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escritas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gráﬁcas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lengua </a:t>
                      </a:r>
                      <a:r>
                        <a:rPr sz="100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inglesa.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 marR="62230" indent="-143510" algn="just">
                        <a:lnSpc>
                          <a:spcPts val="1220"/>
                        </a:lnSpc>
                        <a:spcBef>
                          <a:spcPts val="3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búsqueda,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 selección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000" spc="-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registro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25" dirty="0">
                          <a:latin typeface="Verdana"/>
                          <a:cs typeface="Verdana"/>
                        </a:rPr>
                        <a:t>de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información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sobre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temas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relevantes</a:t>
                      </a:r>
                      <a:r>
                        <a:rPr sz="10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comunidad.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  <a:p>
                      <a:pPr marL="190500" marR="62230" indent="-143510" algn="just">
                        <a:lnSpc>
                          <a:spcPts val="1220"/>
                        </a:lnSpc>
                        <a:spcBef>
                          <a:spcPts val="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0500" algn="l"/>
                        </a:tabLst>
                      </a:pPr>
                      <a:r>
                        <a:rPr sz="1000" spc="20" dirty="0">
                          <a:latin typeface="Verdana"/>
                          <a:cs typeface="Verdana"/>
                        </a:rPr>
                        <a:t>Difunde </a:t>
                      </a:r>
                      <a:r>
                        <a:rPr sz="1000" spc="15" dirty="0">
                          <a:latin typeface="Verdana"/>
                          <a:cs typeface="Verdana"/>
                        </a:rPr>
                        <a:t>información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relevante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para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la </a:t>
                      </a:r>
                      <a:r>
                        <a:rPr sz="1000" spc="30" dirty="0">
                          <a:latin typeface="Verdana"/>
                          <a:cs typeface="Verdana"/>
                        </a:rPr>
                        <a:t>comunidad 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 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000" spc="-15" dirty="0">
                          <a:latin typeface="Verdana"/>
                          <a:cs typeface="Verdana"/>
                        </a:rPr>
                        <a:t>av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é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0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0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ele</a:t>
                      </a:r>
                      <a:r>
                        <a:rPr sz="10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000" spc="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000" spc="-5" dirty="0">
                          <a:latin typeface="Verdana"/>
                          <a:cs typeface="Verdana"/>
                        </a:rPr>
                        <a:t>ón.</a:t>
                      </a:r>
                      <a:endParaRPr sz="1000" dirty="0">
                        <a:latin typeface="Verdana"/>
                        <a:cs typeface="Verdana"/>
                      </a:endParaRPr>
                    </a:p>
                  </a:txBody>
                  <a:tcPr marL="0" marR="0" marT="374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17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7A42858-F3F8-35D2-68A3-F5B3607E5E47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56118" y="897755"/>
            <a:ext cx="8286750" cy="64520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4175" algn="ctr">
              <a:lnSpc>
                <a:spcPct val="100000"/>
              </a:lnSpc>
              <a:spcBef>
                <a:spcPts val="100"/>
              </a:spcBef>
            </a:pPr>
            <a:r>
              <a:rPr sz="2400" b="1" spc="-40" dirty="0">
                <a:solidFill>
                  <a:srgbClr val="9D2348"/>
                </a:solidFill>
                <a:latin typeface="Verdana"/>
                <a:cs typeface="Verdana"/>
              </a:rPr>
              <a:t>Contenidos</a:t>
            </a:r>
            <a:r>
              <a:rPr sz="24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2400" b="1" spc="-65" dirty="0">
                <a:solidFill>
                  <a:srgbClr val="9D2348"/>
                </a:solidFill>
                <a:latin typeface="Verdana"/>
                <a:cs typeface="Verdana"/>
              </a:rPr>
              <a:t>y</a:t>
            </a:r>
            <a:r>
              <a:rPr sz="24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2400" b="1" spc="-50" dirty="0">
                <a:solidFill>
                  <a:srgbClr val="9D2348"/>
                </a:solidFill>
                <a:latin typeface="Verdana"/>
                <a:cs typeface="Verdana"/>
              </a:rPr>
              <a:t>procesos</a:t>
            </a:r>
            <a:r>
              <a:rPr sz="24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24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24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2400" b="1" spc="-60" dirty="0">
                <a:solidFill>
                  <a:srgbClr val="9D2348"/>
                </a:solidFill>
                <a:latin typeface="Verdana"/>
                <a:cs typeface="Verdana"/>
              </a:rPr>
              <a:t>desarrollo </a:t>
            </a:r>
            <a:r>
              <a:rPr sz="24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24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2400" b="1" spc="-55" dirty="0">
                <a:solidFill>
                  <a:srgbClr val="9D2348"/>
                </a:solidFill>
                <a:latin typeface="Verdana"/>
                <a:cs typeface="Verdana"/>
              </a:rPr>
              <a:t>aprendizajes</a:t>
            </a:r>
            <a:r>
              <a:rPr sz="24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2400" b="1" spc="-40" dirty="0">
                <a:solidFill>
                  <a:srgbClr val="9D2348"/>
                </a:solidFill>
                <a:latin typeface="Verdana"/>
                <a:cs typeface="Verdana"/>
              </a:rPr>
              <a:t>del</a:t>
            </a:r>
            <a:r>
              <a:rPr sz="2400" b="1" spc="-5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2400" b="1" spc="-50" dirty="0">
                <a:solidFill>
                  <a:srgbClr val="9D2348"/>
                </a:solidFill>
                <a:latin typeface="Verdana"/>
                <a:cs typeface="Verdana"/>
              </a:rPr>
              <a:t>Programa</a:t>
            </a:r>
            <a:r>
              <a:rPr sz="24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2400" b="1" spc="-45" dirty="0">
                <a:solidFill>
                  <a:srgbClr val="9D2348"/>
                </a:solidFill>
                <a:latin typeface="Verdana"/>
                <a:cs typeface="Verdana"/>
              </a:rPr>
              <a:t>Nacional</a:t>
            </a:r>
            <a:r>
              <a:rPr sz="24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24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2400" b="1" spc="-75" dirty="0">
                <a:solidFill>
                  <a:srgbClr val="9D2348"/>
                </a:solidFill>
                <a:latin typeface="Verdana"/>
                <a:cs typeface="Verdana"/>
              </a:rPr>
              <a:t> Inglés </a:t>
            </a:r>
            <a:r>
              <a:rPr sz="2400" b="1" spc="-120" dirty="0">
                <a:solidFill>
                  <a:srgbClr val="9D2348"/>
                </a:solidFill>
                <a:latin typeface="Verdana"/>
                <a:cs typeface="Verdana"/>
              </a:rPr>
              <a:t>(PRONI)</a:t>
            </a:r>
            <a:endParaRPr sz="2400" b="1" dirty="0">
              <a:latin typeface="Verdana"/>
              <a:cs typeface="Verdana"/>
            </a:endParaRPr>
          </a:p>
          <a:p>
            <a:pPr marL="12700" marR="6985" algn="just">
              <a:lnSpc>
                <a:spcPct val="110000"/>
              </a:lnSpc>
              <a:spcBef>
                <a:spcPts val="805"/>
              </a:spcBef>
            </a:pPr>
            <a:r>
              <a:rPr b="1" dirty="0">
                <a:latin typeface="Verdana"/>
                <a:cs typeface="Verdana"/>
              </a:rPr>
              <a:t>Los</a:t>
            </a:r>
            <a:r>
              <a:rPr b="1" spc="-50" dirty="0">
                <a:latin typeface="Verdana"/>
                <a:cs typeface="Verdana"/>
              </a:rPr>
              <a:t> </a:t>
            </a:r>
            <a:r>
              <a:rPr b="1" spc="15" dirty="0">
                <a:latin typeface="Verdana"/>
                <a:cs typeface="Verdana"/>
              </a:rPr>
              <a:t>contenidos</a:t>
            </a:r>
            <a:r>
              <a:rPr b="1" spc="-45" dirty="0">
                <a:latin typeface="Verdana"/>
                <a:cs typeface="Verdana"/>
              </a:rPr>
              <a:t> </a:t>
            </a:r>
            <a:r>
              <a:rPr b="1" spc="-55" dirty="0">
                <a:latin typeface="Verdana"/>
                <a:cs typeface="Verdana"/>
              </a:rPr>
              <a:t>y</a:t>
            </a:r>
            <a:r>
              <a:rPr b="1" spc="-40" dirty="0">
                <a:latin typeface="Verdana"/>
                <a:cs typeface="Verdana"/>
              </a:rPr>
              <a:t> </a:t>
            </a:r>
            <a:r>
              <a:rPr b="1" dirty="0">
                <a:latin typeface="Verdana"/>
                <a:cs typeface="Verdana"/>
              </a:rPr>
              <a:t>procesos</a:t>
            </a:r>
            <a:r>
              <a:rPr b="1" spc="-50" dirty="0">
                <a:latin typeface="Verdana"/>
                <a:cs typeface="Verdana"/>
              </a:rPr>
              <a:t> </a:t>
            </a:r>
            <a:r>
              <a:rPr b="1" spc="25" dirty="0">
                <a:latin typeface="Verdana"/>
                <a:cs typeface="Verdana"/>
              </a:rPr>
              <a:t>de</a:t>
            </a:r>
            <a:r>
              <a:rPr b="1" spc="-40" dirty="0">
                <a:latin typeface="Verdana"/>
                <a:cs typeface="Verdana"/>
              </a:rPr>
              <a:t> </a:t>
            </a:r>
            <a:r>
              <a:rPr b="1" spc="-5" dirty="0">
                <a:latin typeface="Verdana"/>
                <a:cs typeface="Verdana"/>
              </a:rPr>
              <a:t>desarrollo</a:t>
            </a:r>
            <a:r>
              <a:rPr b="1" spc="-40" dirty="0">
                <a:latin typeface="Verdana"/>
                <a:cs typeface="Verdana"/>
              </a:rPr>
              <a:t> </a:t>
            </a:r>
            <a:r>
              <a:rPr b="1" spc="30" dirty="0">
                <a:latin typeface="Verdana"/>
                <a:cs typeface="Verdana"/>
              </a:rPr>
              <a:t>que</a:t>
            </a:r>
            <a:r>
              <a:rPr b="1" spc="-45" dirty="0">
                <a:latin typeface="Verdana"/>
                <a:cs typeface="Verdana"/>
              </a:rPr>
              <a:t> </a:t>
            </a:r>
            <a:r>
              <a:rPr b="1" spc="-15" dirty="0">
                <a:latin typeface="Verdana"/>
                <a:cs typeface="Verdana"/>
              </a:rPr>
              <a:t>se</a:t>
            </a:r>
            <a:r>
              <a:rPr b="1" spc="-40" dirty="0">
                <a:latin typeface="Verdana"/>
                <a:cs typeface="Verdana"/>
              </a:rPr>
              <a:t> </a:t>
            </a:r>
            <a:r>
              <a:rPr b="1" spc="5" dirty="0">
                <a:latin typeface="Verdana"/>
                <a:cs typeface="Verdana"/>
              </a:rPr>
              <a:t>presentan</a:t>
            </a:r>
            <a:r>
              <a:rPr b="1" spc="-45" dirty="0">
                <a:latin typeface="Verdana"/>
                <a:cs typeface="Verdana"/>
              </a:rPr>
              <a:t> </a:t>
            </a:r>
            <a:r>
              <a:rPr b="1" spc="-5" dirty="0">
                <a:latin typeface="Verdana"/>
                <a:cs typeface="Verdana"/>
              </a:rPr>
              <a:t>para</a:t>
            </a:r>
            <a:r>
              <a:rPr b="1" spc="-50" dirty="0">
                <a:latin typeface="Verdana"/>
                <a:cs typeface="Verdana"/>
              </a:rPr>
              <a:t> </a:t>
            </a:r>
            <a:r>
              <a:rPr b="1" spc="5" dirty="0">
                <a:latin typeface="Verdana"/>
                <a:cs typeface="Verdana"/>
              </a:rPr>
              <a:t>el</a:t>
            </a:r>
            <a:r>
              <a:rPr b="1" spc="-50" dirty="0">
                <a:latin typeface="Verdana"/>
                <a:cs typeface="Verdana"/>
              </a:rPr>
              <a:t> </a:t>
            </a:r>
            <a:r>
              <a:rPr b="1" spc="20" dirty="0">
                <a:latin typeface="Verdana"/>
                <a:cs typeface="Verdana"/>
              </a:rPr>
              <a:t>Programa</a:t>
            </a:r>
            <a:r>
              <a:rPr b="1" spc="-45" dirty="0">
                <a:latin typeface="Verdana"/>
                <a:cs typeface="Verdana"/>
              </a:rPr>
              <a:t> </a:t>
            </a:r>
            <a:r>
              <a:rPr b="1" spc="15" dirty="0">
                <a:latin typeface="Verdana"/>
                <a:cs typeface="Verdana"/>
              </a:rPr>
              <a:t>Nacional</a:t>
            </a:r>
            <a:r>
              <a:rPr b="1" spc="-40" dirty="0">
                <a:latin typeface="Verdana"/>
                <a:cs typeface="Verdana"/>
              </a:rPr>
              <a:t> </a:t>
            </a:r>
            <a:r>
              <a:rPr b="1" spc="25" dirty="0">
                <a:latin typeface="Verdana"/>
                <a:cs typeface="Verdana"/>
              </a:rPr>
              <a:t>de</a:t>
            </a:r>
            <a:r>
              <a:rPr b="1" spc="-45" dirty="0">
                <a:latin typeface="Verdana"/>
                <a:cs typeface="Verdana"/>
              </a:rPr>
              <a:t> </a:t>
            </a:r>
            <a:r>
              <a:rPr b="1" spc="-10" dirty="0">
                <a:latin typeface="Verdana"/>
                <a:cs typeface="Verdana"/>
              </a:rPr>
              <a:t>Inglés</a:t>
            </a:r>
            <a:r>
              <a:rPr b="1" spc="-45" dirty="0">
                <a:latin typeface="Verdana"/>
                <a:cs typeface="Verdana"/>
              </a:rPr>
              <a:t> </a:t>
            </a:r>
            <a:r>
              <a:rPr b="1" spc="-20" dirty="0">
                <a:latin typeface="Verdana"/>
                <a:cs typeface="Verdana"/>
              </a:rPr>
              <a:t>(PRONI)</a:t>
            </a:r>
            <a:r>
              <a:rPr b="1" spc="-45" dirty="0">
                <a:latin typeface="Verdana"/>
                <a:cs typeface="Verdana"/>
              </a:rPr>
              <a:t> </a:t>
            </a:r>
            <a:r>
              <a:rPr b="1" spc="10" dirty="0">
                <a:latin typeface="Verdana"/>
                <a:cs typeface="Verdana"/>
              </a:rPr>
              <a:t>forman</a:t>
            </a:r>
            <a:r>
              <a:rPr b="1" spc="-50" dirty="0">
                <a:latin typeface="Verdana"/>
                <a:cs typeface="Verdana"/>
              </a:rPr>
              <a:t> </a:t>
            </a:r>
            <a:r>
              <a:rPr b="1" dirty="0">
                <a:latin typeface="Verdana"/>
                <a:cs typeface="Verdana"/>
              </a:rPr>
              <a:t>parte </a:t>
            </a:r>
            <a:r>
              <a:rPr b="1" spc="-375" dirty="0">
                <a:latin typeface="Verdana"/>
                <a:cs typeface="Verdana"/>
              </a:rPr>
              <a:t> </a:t>
            </a:r>
            <a:r>
              <a:rPr b="1" spc="20" dirty="0">
                <a:latin typeface="Verdana"/>
                <a:cs typeface="Verdana"/>
              </a:rPr>
              <a:t>del</a:t>
            </a:r>
            <a:r>
              <a:rPr b="1" spc="-105" dirty="0">
                <a:latin typeface="Verdana"/>
                <a:cs typeface="Verdana"/>
              </a:rPr>
              <a:t> </a:t>
            </a:r>
            <a:r>
              <a:rPr b="1" spc="30" dirty="0">
                <a:latin typeface="Verdana"/>
                <a:cs typeface="Verdana"/>
              </a:rPr>
              <a:t>Campo</a:t>
            </a:r>
            <a:r>
              <a:rPr b="1" spc="-100" dirty="0">
                <a:latin typeface="Verdana"/>
                <a:cs typeface="Verdana"/>
              </a:rPr>
              <a:t> </a:t>
            </a:r>
            <a:r>
              <a:rPr b="1" dirty="0">
                <a:latin typeface="Verdana"/>
                <a:cs typeface="Verdana"/>
              </a:rPr>
              <a:t>Formativo</a:t>
            </a:r>
            <a:r>
              <a:rPr b="1" spc="-110" dirty="0">
                <a:latin typeface="Verdana"/>
                <a:cs typeface="Verdana"/>
              </a:rPr>
              <a:t> </a:t>
            </a:r>
            <a:r>
              <a:rPr b="1" spc="30" dirty="0">
                <a:latin typeface="Verdana"/>
                <a:cs typeface="Verdana"/>
              </a:rPr>
              <a:t>de</a:t>
            </a:r>
            <a:r>
              <a:rPr b="1" spc="-95" dirty="0">
                <a:latin typeface="Verdana"/>
                <a:cs typeface="Verdana"/>
              </a:rPr>
              <a:t> </a:t>
            </a:r>
            <a:r>
              <a:rPr b="1" spc="-10" dirty="0">
                <a:latin typeface="Verdana"/>
                <a:cs typeface="Verdana"/>
              </a:rPr>
              <a:t>Lenguajes.</a:t>
            </a:r>
            <a:endParaRPr b="1" dirty="0">
              <a:latin typeface="Verdana"/>
              <a:cs typeface="Verdana"/>
            </a:endParaRPr>
          </a:p>
          <a:p>
            <a:pPr marL="12700" marR="5080" algn="just">
              <a:lnSpc>
                <a:spcPct val="109500"/>
              </a:lnSpc>
              <a:spcBef>
                <a:spcPts val="800"/>
              </a:spcBef>
            </a:pPr>
            <a:r>
              <a:rPr lang="es-ES" sz="2400" b="1" spc="2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Cam</a:t>
            </a:r>
            <a:r>
              <a:rPr sz="2400" b="1" spc="2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pos</a:t>
            </a:r>
            <a:r>
              <a:rPr sz="2400" b="1" spc="-10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sz="2400" b="1" spc="-10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formativos</a:t>
            </a:r>
            <a:r>
              <a:rPr lang="es-ES" sz="2400" b="1" spc="-1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: </a:t>
            </a:r>
            <a:r>
              <a:rPr lang="es-ES" sz="1600" spc="-10" dirty="0">
                <a:latin typeface="Verdana"/>
                <a:cs typeface="Verdana"/>
              </a:rPr>
              <a:t>D</a:t>
            </a:r>
            <a:r>
              <a:rPr sz="1600" spc="10" dirty="0" err="1">
                <a:latin typeface="Verdana"/>
                <a:cs typeface="Verdana"/>
              </a:rPr>
              <a:t>esplazamiento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una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educación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basada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" dirty="0" err="1">
                <a:latin typeface="Verdana"/>
                <a:cs typeface="Verdana"/>
              </a:rPr>
              <a:t>asignaturas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10" dirty="0" err="1">
                <a:latin typeface="Verdana"/>
                <a:cs typeface="Verdana"/>
              </a:rPr>
              <a:t>hacia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45" dirty="0">
                <a:latin typeface="Verdana"/>
                <a:cs typeface="Verdana"/>
              </a:rPr>
              <a:t>un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modelo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que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contempla </a:t>
            </a:r>
            <a:r>
              <a:rPr sz="1600" spc="-37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spc="10" dirty="0">
                <a:latin typeface="Verdana"/>
                <a:cs typeface="Verdana"/>
              </a:rPr>
              <a:t>interacción </a:t>
            </a:r>
            <a:r>
              <a:rPr sz="1600" spc="15" dirty="0">
                <a:latin typeface="Verdana"/>
                <a:cs typeface="Verdana"/>
              </a:rPr>
              <a:t>del </a:t>
            </a:r>
            <a:r>
              <a:rPr sz="1600" spc="25" dirty="0">
                <a:latin typeface="Verdana"/>
                <a:cs typeface="Verdana"/>
              </a:rPr>
              <a:t>conocimiento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-20" dirty="0" err="1">
                <a:latin typeface="Verdana"/>
                <a:cs typeface="Verdana"/>
              </a:rPr>
              <a:t>diversas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 err="1">
                <a:latin typeface="Verdana"/>
                <a:cs typeface="Verdana"/>
              </a:rPr>
              <a:t>disciplinas</a:t>
            </a:r>
            <a:r>
              <a:rPr sz="1600" spc="-10" dirty="0">
                <a:latin typeface="Verdana"/>
                <a:cs typeface="Verdana"/>
              </a:rPr>
              <a:t>. </a:t>
            </a:r>
            <a:endParaRPr lang="es-ES" sz="1600" spc="-10" dirty="0">
              <a:latin typeface="Verdana"/>
              <a:cs typeface="Verdana"/>
            </a:endParaRPr>
          </a:p>
          <a:p>
            <a:pPr marL="12700" marR="5080" algn="just">
              <a:lnSpc>
                <a:spcPct val="109500"/>
              </a:lnSpc>
              <a:spcBef>
                <a:spcPts val="800"/>
              </a:spcBef>
            </a:pPr>
            <a:r>
              <a:rPr lang="es-ES" sz="1600" spc="10" dirty="0">
                <a:latin typeface="Verdana"/>
                <a:cs typeface="Verdana"/>
              </a:rPr>
              <a:t>Esta i</a:t>
            </a:r>
            <a:r>
              <a:rPr sz="1600" spc="10" dirty="0" err="1">
                <a:latin typeface="Verdana"/>
                <a:cs typeface="Verdana"/>
              </a:rPr>
              <a:t>ntegración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30" dirty="0" err="1">
                <a:latin typeface="Verdana"/>
                <a:cs typeface="Verdana"/>
              </a:rPr>
              <a:t>debe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entenderse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como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el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proceso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durante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el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cual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el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estudiante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aprende,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resigniﬁca,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rearticula</a:t>
            </a:r>
            <a:r>
              <a:rPr sz="1600" spc="-13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expresa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los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saberes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del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periodo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15" dirty="0" err="1">
                <a:latin typeface="Verdana"/>
                <a:cs typeface="Verdana"/>
              </a:rPr>
              <a:t>cuestión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lang="es-ES" sz="1600" spc="-1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no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manifestación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concreta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al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ﬁnal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del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proceso.</a:t>
            </a:r>
            <a:endParaRPr sz="1600" dirty="0">
              <a:latin typeface="Verdana"/>
              <a:cs typeface="Verdana"/>
            </a:endParaRPr>
          </a:p>
          <a:p>
            <a:pPr marL="12700" marR="5715" algn="just">
              <a:lnSpc>
                <a:spcPct val="109700"/>
              </a:lnSpc>
              <a:spcBef>
                <a:spcPts val="795"/>
              </a:spcBef>
            </a:pPr>
            <a:r>
              <a:rPr sz="1600" spc="45" dirty="0">
                <a:latin typeface="Verdana"/>
                <a:cs typeface="Verdana"/>
              </a:rPr>
              <a:t>E</a:t>
            </a:r>
            <a:r>
              <a:rPr lang="es-ES" sz="1600" spc="45" dirty="0">
                <a:latin typeface="Verdana"/>
                <a:cs typeface="Verdana"/>
              </a:rPr>
              <a:t>l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integrar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saberes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es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45" dirty="0">
                <a:latin typeface="Verdana"/>
                <a:cs typeface="Verdana"/>
              </a:rPr>
              <a:t>un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proceso,</a:t>
            </a:r>
            <a:r>
              <a:rPr sz="1600" spc="-135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no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sólo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su</a:t>
            </a:r>
            <a:r>
              <a:rPr sz="1600" spc="-14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manifestación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45" dirty="0">
                <a:latin typeface="Verdana"/>
                <a:cs typeface="Verdana"/>
              </a:rPr>
              <a:t>un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producto</a:t>
            </a:r>
            <a:r>
              <a:rPr sz="1600" spc="-13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ﬁnal.</a:t>
            </a:r>
            <a:r>
              <a:rPr sz="1600" spc="-150" dirty="0">
                <a:latin typeface="Verdana"/>
                <a:cs typeface="Verdana"/>
              </a:rPr>
              <a:t> </a:t>
            </a:r>
            <a:endParaRPr sz="1600" dirty="0">
              <a:latin typeface="Verdana"/>
              <a:cs typeface="Verdana"/>
            </a:endParaRPr>
          </a:p>
          <a:p>
            <a:pPr marL="12700" marR="5715" algn="just">
              <a:lnSpc>
                <a:spcPct val="109800"/>
              </a:lnSpc>
              <a:spcBef>
                <a:spcPts val="795"/>
              </a:spcBef>
            </a:pPr>
            <a:r>
              <a:rPr sz="1600" dirty="0">
                <a:latin typeface="Verdana"/>
                <a:cs typeface="Verdana"/>
              </a:rPr>
              <a:t>Los </a:t>
            </a:r>
            <a:r>
              <a:rPr sz="1600" spc="20" dirty="0">
                <a:latin typeface="Verdana"/>
                <a:cs typeface="Verdana"/>
              </a:rPr>
              <a:t>Campos </a:t>
            </a:r>
            <a:r>
              <a:rPr sz="1600" spc="-10" dirty="0">
                <a:latin typeface="Verdana"/>
                <a:cs typeface="Verdana"/>
              </a:rPr>
              <a:t>formativos </a:t>
            </a:r>
            <a:r>
              <a:rPr sz="1600" spc="15" dirty="0">
                <a:latin typeface="Verdana"/>
                <a:cs typeface="Verdana"/>
              </a:rPr>
              <a:t>promueven </a:t>
            </a:r>
            <a:r>
              <a:rPr sz="1600" spc="25" dirty="0">
                <a:latin typeface="Verdana"/>
                <a:cs typeface="Verdana"/>
              </a:rPr>
              <a:t>una </a:t>
            </a:r>
            <a:r>
              <a:rPr sz="1600" spc="-5" dirty="0">
                <a:latin typeface="Verdana"/>
                <a:cs typeface="Verdana"/>
              </a:rPr>
              <a:t>mayor </a:t>
            </a:r>
            <a:r>
              <a:rPr sz="1600" spc="15" dirty="0">
                <a:latin typeface="Verdana"/>
                <a:cs typeface="Verdana"/>
              </a:rPr>
              <a:t>vinculación </a:t>
            </a:r>
            <a:r>
              <a:rPr sz="1600" spc="5" dirty="0">
                <a:latin typeface="Verdana"/>
                <a:cs typeface="Verdana"/>
              </a:rPr>
              <a:t>entre </a:t>
            </a:r>
            <a:r>
              <a:rPr sz="1600" spc="5" dirty="0" err="1">
                <a:latin typeface="Verdana"/>
                <a:cs typeface="Verdana"/>
              </a:rPr>
              <a:t>conocimientos</a:t>
            </a:r>
            <a:endParaRPr lang="es-ES" sz="1600" spc="5" dirty="0">
              <a:latin typeface="Verdana"/>
              <a:cs typeface="Verdana"/>
            </a:endParaRPr>
          </a:p>
          <a:p>
            <a:pPr marL="12700" marR="5715" algn="just">
              <a:lnSpc>
                <a:spcPct val="109800"/>
              </a:lnSpc>
              <a:spcBef>
                <a:spcPts val="795"/>
              </a:spcBef>
            </a:pPr>
            <a:r>
              <a:rPr sz="1600" spc="-5" dirty="0">
                <a:latin typeface="Verdana"/>
                <a:cs typeface="Verdana"/>
              </a:rPr>
              <a:t>Los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Contenidos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los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Programas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de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estudio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son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una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disposición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de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conocimientos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saberes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45" dirty="0">
                <a:latin typeface="Verdana"/>
                <a:cs typeface="Verdana"/>
              </a:rPr>
              <a:t>un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Campo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formativo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que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cobran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sentido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más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allá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su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signiﬁcado </a:t>
            </a:r>
            <a:r>
              <a:rPr sz="1600" spc="5" dirty="0">
                <a:latin typeface="Verdana"/>
                <a:cs typeface="Verdana"/>
              </a:rPr>
              <a:t>particular </a:t>
            </a:r>
            <a:r>
              <a:rPr sz="1600" spc="30" dirty="0">
                <a:latin typeface="Verdana"/>
                <a:cs typeface="Verdana"/>
              </a:rPr>
              <a:t>en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spc="5" dirty="0">
                <a:latin typeface="Verdana"/>
                <a:cs typeface="Verdana"/>
              </a:rPr>
              <a:t>relación </a:t>
            </a:r>
            <a:r>
              <a:rPr sz="1600" spc="35" dirty="0">
                <a:latin typeface="Verdana"/>
                <a:cs typeface="Verdana"/>
              </a:rPr>
              <a:t>que </a:t>
            </a:r>
            <a:r>
              <a:rPr sz="1600" spc="-20" dirty="0">
                <a:latin typeface="Verdana"/>
                <a:cs typeface="Verdana"/>
              </a:rPr>
              <a:t>se </a:t>
            </a:r>
            <a:r>
              <a:rPr sz="1600" spc="10" dirty="0">
                <a:latin typeface="Verdana"/>
                <a:cs typeface="Verdana"/>
              </a:rPr>
              <a:t>establecen </a:t>
            </a:r>
            <a:r>
              <a:rPr sz="1600" spc="5" dirty="0">
                <a:latin typeface="Verdana"/>
                <a:cs typeface="Verdana"/>
              </a:rPr>
              <a:t>entre </a:t>
            </a:r>
            <a:r>
              <a:rPr sz="1600" spc="-5" dirty="0">
                <a:latin typeface="Verdana"/>
                <a:cs typeface="Verdana"/>
              </a:rPr>
              <a:t>ellos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10" dirty="0">
                <a:latin typeface="Verdana"/>
                <a:cs typeface="Verdana"/>
              </a:rPr>
              <a:t>los </a:t>
            </a:r>
            <a:r>
              <a:rPr sz="1600" b="1" spc="-15" dirty="0" err="1">
                <a:latin typeface="Verdana"/>
                <a:cs typeface="Verdana"/>
              </a:rPr>
              <a:t>Ejes</a:t>
            </a:r>
            <a:r>
              <a:rPr sz="1600" b="1" spc="-15" dirty="0">
                <a:latin typeface="Verdana"/>
                <a:cs typeface="Verdana"/>
              </a:rPr>
              <a:t> </a:t>
            </a:r>
            <a:r>
              <a:rPr sz="1600" b="1" spc="-10" dirty="0" err="1">
                <a:latin typeface="Verdana"/>
                <a:cs typeface="Verdana"/>
              </a:rPr>
              <a:t>articuladores</a:t>
            </a:r>
            <a:r>
              <a:rPr lang="es-ES" sz="1600" b="1" spc="-10" dirty="0">
                <a:latin typeface="Verdana"/>
                <a:cs typeface="Verdana"/>
              </a:rPr>
              <a:t>.</a:t>
            </a:r>
            <a:r>
              <a:rPr sz="1600" b="1" spc="-10" dirty="0">
                <a:latin typeface="Verdana"/>
                <a:cs typeface="Verdana"/>
              </a:rPr>
              <a:t> </a:t>
            </a:r>
            <a:endParaRPr lang="es-ES" sz="1600" b="1" spc="-10" dirty="0">
              <a:latin typeface="Verdana"/>
              <a:cs typeface="Verdana"/>
            </a:endParaRPr>
          </a:p>
          <a:p>
            <a:pPr marL="12700" marR="5715" algn="just">
              <a:lnSpc>
                <a:spcPct val="109800"/>
              </a:lnSpc>
              <a:spcBef>
                <a:spcPts val="795"/>
              </a:spcBef>
            </a:pPr>
            <a:endParaRPr lang="es-MX" sz="1600" spc="-1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2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1629EF11-6600-C6ED-A452-7387C6F3BEFD}"/>
              </a:ext>
            </a:extLst>
          </p:cNvPr>
          <p:cNvSpPr txBox="1"/>
          <p:nvPr/>
        </p:nvSpPr>
        <p:spPr>
          <a:xfrm>
            <a:off x="891032" y="293015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0D74B7D0-AB52-AC35-1227-DE8F89B5B4E9}"/>
              </a:ext>
            </a:extLst>
          </p:cNvPr>
          <p:cNvSpPr txBox="1"/>
          <p:nvPr/>
        </p:nvSpPr>
        <p:spPr>
          <a:xfrm>
            <a:off x="886460" y="1063243"/>
            <a:ext cx="8286750" cy="54616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09800"/>
              </a:lnSpc>
              <a:spcBef>
                <a:spcPts val="795"/>
              </a:spcBef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Los </a:t>
            </a:r>
            <a:r>
              <a:rPr sz="2400" spc="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Contenidos </a:t>
            </a:r>
            <a:r>
              <a:rPr sz="2400" spc="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poseen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distintos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niveles </a:t>
            </a:r>
            <a:r>
              <a:rPr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</a:t>
            </a:r>
            <a:r>
              <a:rPr sz="240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concreción</a:t>
            </a:r>
            <a:r>
              <a:rPr lang="es-ES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30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dando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ES"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 esto  </a:t>
            </a:r>
            <a:r>
              <a:rPr sz="2400" spc="15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pauta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</a:t>
            </a:r>
            <a:r>
              <a:rPr sz="2400" spc="-8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4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</a:t>
            </a:r>
            <a:r>
              <a:rPr sz="2400" spc="-8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abordaje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2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espiral. </a:t>
            </a:r>
            <a:r>
              <a:rPr sz="2400" spc="-37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sz="2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2700" marR="6350" algn="just">
              <a:lnSpc>
                <a:spcPct val="109500"/>
              </a:lnSpc>
              <a:spcBef>
                <a:spcPts val="800"/>
              </a:spcBef>
            </a:pP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Los</a:t>
            </a:r>
            <a:r>
              <a:rPr sz="2400" spc="-8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Procesos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</a:t>
            </a:r>
            <a:r>
              <a:rPr sz="2400" spc="-7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desarrollo</a:t>
            </a:r>
            <a:r>
              <a:rPr sz="2400" spc="-7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</a:t>
            </a:r>
            <a:r>
              <a:rPr sz="2400" spc="-7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aprendizaje</a:t>
            </a:r>
            <a:r>
              <a:rPr sz="2400" spc="-7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representan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recorridos</a:t>
            </a:r>
            <a:r>
              <a:rPr sz="2400" spc="-9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2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</a:t>
            </a:r>
            <a:r>
              <a:rPr sz="2400" spc="-7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rutas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posibles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3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que</a:t>
            </a:r>
            <a:r>
              <a:rPr sz="2400" spc="-7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dan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2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cuenta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</a:t>
            </a:r>
            <a:r>
              <a:rPr sz="2400" spc="-7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las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formas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</a:t>
            </a:r>
            <a:r>
              <a:rPr sz="2400" spc="-8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las </a:t>
            </a:r>
            <a:r>
              <a:rPr sz="2400" spc="-37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3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que</a:t>
            </a:r>
            <a:r>
              <a:rPr sz="2400" spc="-5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niñas,</a:t>
            </a:r>
            <a:r>
              <a:rPr sz="2400" spc="-4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niños</a:t>
            </a:r>
            <a:r>
              <a:rPr sz="2400" spc="-5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5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</a:t>
            </a:r>
            <a:r>
              <a:rPr sz="2400" spc="-4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adolescentes</a:t>
            </a:r>
            <a:r>
              <a:rPr sz="2400" spc="-5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</a:t>
            </a:r>
            <a:r>
              <a:rPr sz="2400" spc="-4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apropian</a:t>
            </a:r>
            <a:r>
              <a:rPr sz="2400" spc="-5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</a:t>
            </a:r>
            <a:r>
              <a:rPr sz="2400" spc="-4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sz="2400" spc="-5" dirty="0" err="1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aprendizajes</a:t>
            </a:r>
            <a:r>
              <a:rPr lang="es-ES" sz="2400" spc="-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es-419" sz="2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12700" marR="5080" algn="just">
              <a:lnSpc>
                <a:spcPct val="110000"/>
              </a:lnSpc>
              <a:spcBef>
                <a:spcPts val="790"/>
              </a:spcBef>
            </a:pPr>
            <a:r>
              <a:rPr lang="es-419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Esta</a:t>
            </a:r>
            <a:r>
              <a:rPr lang="es-419" sz="2400" spc="-13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organización</a:t>
            </a:r>
            <a:r>
              <a:rPr lang="es-419" sz="2400" spc="-13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impulsa</a:t>
            </a:r>
            <a:r>
              <a:rPr lang="es-419" sz="2400" spc="-1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2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una</a:t>
            </a:r>
            <a:r>
              <a:rPr lang="es-419" sz="2400" spc="-14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-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mayor</a:t>
            </a:r>
            <a:r>
              <a:rPr lang="es-419" sz="2400" spc="-1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autonomía</a:t>
            </a:r>
            <a:r>
              <a:rPr lang="es-419" sz="2400" spc="-1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profesional</a:t>
            </a:r>
            <a:r>
              <a:rPr lang="es-419" sz="2400" spc="-1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que</a:t>
            </a:r>
            <a:r>
              <a:rPr lang="es-419" sz="2400" spc="-12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fomenta</a:t>
            </a:r>
            <a:r>
              <a:rPr lang="es-419" sz="2400" spc="-13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el</a:t>
            </a:r>
            <a:r>
              <a:rPr lang="es-419" sz="2400" spc="-14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diseño</a:t>
            </a:r>
            <a:r>
              <a:rPr lang="es-419" sz="2400" spc="-12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</a:t>
            </a:r>
            <a:r>
              <a:rPr lang="es-419" sz="2400" spc="-12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propuestas</a:t>
            </a:r>
            <a:r>
              <a:rPr lang="es-419" sz="2400" spc="-12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contextualizadas</a:t>
            </a:r>
            <a:r>
              <a:rPr lang="es-419" sz="2400" spc="-1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en </a:t>
            </a:r>
            <a:r>
              <a:rPr lang="es-419" sz="2400" spc="-37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-2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las </a:t>
            </a:r>
            <a:r>
              <a:rPr lang="es-419" sz="2400" spc="3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que </a:t>
            </a:r>
            <a:r>
              <a:rPr lang="es-419" sz="2400" spc="-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 </a:t>
            </a:r>
            <a:r>
              <a:rPr lang="es-419" sz="2400" spc="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problematice </a:t>
            </a:r>
            <a:r>
              <a:rPr lang="es-419" sz="2400" spc="-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 </a:t>
            </a:r>
            <a:r>
              <a:rPr lang="es-419" sz="24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realidad </a:t>
            </a:r>
            <a:r>
              <a:rPr lang="es-419" sz="2400" spc="-5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 </a:t>
            </a:r>
            <a:r>
              <a:rPr lang="es-419" sz="2400" spc="-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se </a:t>
            </a:r>
            <a:r>
              <a:rPr lang="es-419" sz="2400" spc="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atienda </a:t>
            </a:r>
            <a:r>
              <a:rPr lang="es-419" sz="2400" spc="-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 </a:t>
            </a:r>
            <a:r>
              <a:rPr lang="es-419" sz="2400" spc="-2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las </a:t>
            </a:r>
            <a:r>
              <a:rPr lang="es-419" sz="2400" spc="-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características, </a:t>
            </a:r>
            <a:r>
              <a:rPr lang="es-419" sz="2400" spc="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necesidades e </a:t>
            </a:r>
            <a:r>
              <a:rPr lang="es-419" sz="2400" spc="-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intereses </a:t>
            </a:r>
            <a:r>
              <a:rPr lang="es-419" sz="2400" spc="3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 </a:t>
            </a:r>
            <a:r>
              <a:rPr lang="es-419" sz="2400" spc="-2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niñas, </a:t>
            </a:r>
            <a:r>
              <a:rPr lang="es-419" sz="2400" spc="1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niños </a:t>
            </a:r>
            <a:r>
              <a:rPr lang="es-419" sz="2400" spc="-55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y </a:t>
            </a:r>
            <a:r>
              <a:rPr lang="es-419" sz="2400" spc="-5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s-419" sz="2400" spc="-1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adolescentes.</a:t>
            </a:r>
            <a:endParaRPr lang="es-419" sz="2400" dirty="0"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F2BFCDE4-DBA2-866B-733D-0565C95D8A54}"/>
              </a:ext>
            </a:extLst>
          </p:cNvPr>
          <p:cNvSpPr txBox="1"/>
          <p:nvPr/>
        </p:nvSpPr>
        <p:spPr>
          <a:xfrm>
            <a:off x="891032" y="293015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6187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78109" y="870660"/>
            <a:ext cx="8286750" cy="63126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4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Lenguajes</a:t>
            </a:r>
            <a:endParaRPr sz="2400" b="1" dirty="0">
              <a:solidFill>
                <a:schemeClr val="accent2">
                  <a:lumMod val="75000"/>
                </a:schemeClr>
              </a:solidFill>
              <a:latin typeface="Verdana"/>
              <a:cs typeface="Verdana"/>
            </a:endParaRPr>
          </a:p>
          <a:p>
            <a:pPr marL="12700" marR="5715" algn="just">
              <a:lnSpc>
                <a:spcPct val="109500"/>
              </a:lnSpc>
              <a:spcBef>
                <a:spcPts val="800"/>
              </a:spcBef>
            </a:pPr>
            <a:r>
              <a:rPr sz="1600" dirty="0">
                <a:latin typeface="Verdana"/>
                <a:cs typeface="Verdana"/>
              </a:rPr>
              <a:t>Los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lenguajes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son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construcciones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cognitivas,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sociales</a:t>
            </a:r>
            <a:r>
              <a:rPr sz="1600" spc="-55" dirty="0">
                <a:latin typeface="Verdana"/>
                <a:cs typeface="Verdana"/>
              </a:rPr>
              <a:t> y </a:t>
            </a:r>
            <a:r>
              <a:rPr sz="1600" spc="15" dirty="0">
                <a:latin typeface="Verdana"/>
                <a:cs typeface="Verdana"/>
              </a:rPr>
              <a:t>dinámicas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que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las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personas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utilizan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desde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su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nacimiento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para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-35" dirty="0">
                <a:latin typeface="Verdana"/>
                <a:cs typeface="Verdana"/>
              </a:rPr>
              <a:t>expresar, </a:t>
            </a:r>
            <a:r>
              <a:rPr sz="1600" spc="-10" dirty="0">
                <a:latin typeface="Verdana"/>
                <a:cs typeface="Verdana"/>
              </a:rPr>
              <a:t>conocer, </a:t>
            </a:r>
            <a:r>
              <a:rPr sz="1600" spc="-25" dirty="0">
                <a:latin typeface="Verdana"/>
                <a:cs typeface="Verdana"/>
              </a:rPr>
              <a:t>pensar, </a:t>
            </a:r>
            <a:r>
              <a:rPr sz="1600" spc="-10" dirty="0">
                <a:latin typeface="Verdana"/>
                <a:cs typeface="Verdana"/>
              </a:rPr>
              <a:t>aprender, </a:t>
            </a:r>
            <a:r>
              <a:rPr sz="1600" spc="-20" dirty="0">
                <a:latin typeface="Verdana"/>
                <a:cs typeface="Verdana"/>
              </a:rPr>
              <a:t>representar, </a:t>
            </a:r>
            <a:r>
              <a:rPr sz="1600" dirty="0">
                <a:latin typeface="Verdana"/>
                <a:cs typeface="Verdana"/>
              </a:rPr>
              <a:t>comunicar, </a:t>
            </a:r>
            <a:r>
              <a:rPr sz="1600" spc="-5" dirty="0">
                <a:latin typeface="Verdana"/>
                <a:cs typeface="Verdana"/>
              </a:rPr>
              <a:t>interpretar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15" dirty="0">
                <a:latin typeface="Verdana"/>
                <a:cs typeface="Verdana"/>
              </a:rPr>
              <a:t>nombrar </a:t>
            </a:r>
            <a:r>
              <a:rPr sz="1600" spc="5" dirty="0">
                <a:latin typeface="Verdana"/>
                <a:cs typeface="Verdana"/>
              </a:rPr>
              <a:t>el </a:t>
            </a:r>
            <a:r>
              <a:rPr sz="1600" spc="10" dirty="0">
                <a:latin typeface="Verdana"/>
                <a:cs typeface="Verdana"/>
              </a:rPr>
              <a:t>mundo, </a:t>
            </a:r>
            <a:r>
              <a:rPr sz="1600" spc="-20" dirty="0">
                <a:latin typeface="Verdana"/>
                <a:cs typeface="Verdana"/>
              </a:rPr>
              <a:t>así </a:t>
            </a:r>
            <a:r>
              <a:rPr sz="1600" spc="40" dirty="0">
                <a:latin typeface="Verdana"/>
                <a:cs typeface="Verdana"/>
              </a:rPr>
              <a:t>como </a:t>
            </a:r>
            <a:r>
              <a:rPr sz="1600" spc="15" dirty="0">
                <a:latin typeface="Verdana"/>
                <a:cs typeface="Verdana"/>
              </a:rPr>
              <a:t>compartir </a:t>
            </a:r>
            <a:r>
              <a:rPr sz="1600" spc="2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necesidades, </a:t>
            </a:r>
            <a:r>
              <a:rPr sz="1600" dirty="0">
                <a:latin typeface="Verdana"/>
                <a:cs typeface="Verdana"/>
              </a:rPr>
              <a:t>emociones, </a:t>
            </a:r>
            <a:r>
              <a:rPr sz="1600" spc="-5" dirty="0">
                <a:latin typeface="Verdana"/>
                <a:cs typeface="Verdana"/>
              </a:rPr>
              <a:t>sentimientos, </a:t>
            </a:r>
            <a:r>
              <a:rPr sz="1600" spc="-15" dirty="0">
                <a:latin typeface="Verdana"/>
                <a:cs typeface="Verdana"/>
              </a:rPr>
              <a:t>experiencias, </a:t>
            </a:r>
            <a:r>
              <a:rPr sz="1600" spc="-30" dirty="0">
                <a:latin typeface="Verdana"/>
                <a:cs typeface="Verdana"/>
              </a:rPr>
              <a:t>ideas, </a:t>
            </a:r>
            <a:r>
              <a:rPr sz="1600" dirty="0">
                <a:latin typeface="Verdana"/>
                <a:cs typeface="Verdana"/>
              </a:rPr>
              <a:t>signiﬁcados, </a:t>
            </a:r>
            <a:r>
              <a:rPr sz="1600" spc="-10" dirty="0">
                <a:latin typeface="Verdana"/>
                <a:cs typeface="Verdana"/>
              </a:rPr>
              <a:t>saberes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 err="1">
                <a:latin typeface="Verdana"/>
                <a:cs typeface="Verdana"/>
              </a:rPr>
              <a:t>conocimientos</a:t>
            </a:r>
            <a:r>
              <a:rPr lang="es-ES" sz="1600" dirty="0">
                <a:latin typeface="Verdana"/>
                <a:cs typeface="Verdana"/>
              </a:rPr>
              <a:t>.</a:t>
            </a:r>
          </a:p>
          <a:p>
            <a:pPr marL="12700" marR="5715" algn="just">
              <a:lnSpc>
                <a:spcPct val="109500"/>
              </a:lnSpc>
              <a:spcBef>
                <a:spcPts val="800"/>
              </a:spcBef>
            </a:pPr>
            <a:r>
              <a:rPr sz="1600" spc="20" dirty="0">
                <a:latin typeface="Verdana"/>
                <a:cs typeface="Verdana"/>
              </a:rPr>
              <a:t>El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objeto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aprendizaje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este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Campo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se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constituye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-1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partir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de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las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experiencias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interacción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con</a:t>
            </a:r>
            <a:r>
              <a:rPr sz="1600" spc="-12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el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55" dirty="0">
                <a:latin typeface="Verdana"/>
                <a:cs typeface="Verdana"/>
              </a:rPr>
              <a:t>mundo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través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del </a:t>
            </a:r>
            <a:r>
              <a:rPr sz="1600" spc="30" dirty="0">
                <a:latin typeface="Verdana"/>
                <a:cs typeface="Verdana"/>
              </a:rPr>
              <a:t>empleo de </a:t>
            </a:r>
            <a:r>
              <a:rPr sz="1600" dirty="0" err="1">
                <a:latin typeface="Verdana"/>
                <a:cs typeface="Verdana"/>
              </a:rPr>
              <a:t>diferentes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15" dirty="0" err="1">
                <a:latin typeface="Verdana"/>
                <a:cs typeface="Verdana"/>
              </a:rPr>
              <a:t>lenguajes</a:t>
            </a:r>
            <a:r>
              <a:rPr lang="es-ES" sz="1600" spc="-15" dirty="0">
                <a:latin typeface="Verdana"/>
                <a:cs typeface="Verdana"/>
              </a:rPr>
              <a:t>.</a:t>
            </a:r>
          </a:p>
          <a:p>
            <a:pPr marL="12700" marR="5715" algn="just">
              <a:lnSpc>
                <a:spcPct val="109500"/>
              </a:lnSpc>
              <a:spcBef>
                <a:spcPts val="800"/>
              </a:spcBef>
            </a:pPr>
            <a:endParaRPr lang="es-ES" sz="1600" spc="-15" dirty="0">
              <a:latin typeface="Verdana"/>
              <a:cs typeface="Verdana"/>
            </a:endParaRPr>
          </a:p>
          <a:p>
            <a:pPr marL="12700" marR="5715" algn="just">
              <a:lnSpc>
                <a:spcPct val="109500"/>
              </a:lnSpc>
              <a:spcBef>
                <a:spcPts val="800"/>
              </a:spcBef>
            </a:pPr>
            <a:r>
              <a:rPr sz="1600" spc="-20" dirty="0" err="1">
                <a:latin typeface="Verdana"/>
                <a:cs typeface="Verdana"/>
              </a:rPr>
              <a:t>Niñas</a:t>
            </a:r>
            <a:r>
              <a:rPr sz="1600" spc="-20" dirty="0">
                <a:latin typeface="Verdana"/>
                <a:cs typeface="Verdana"/>
              </a:rPr>
              <a:t>, </a:t>
            </a:r>
            <a:r>
              <a:rPr sz="1600" spc="15" dirty="0">
                <a:latin typeface="Verdana"/>
                <a:cs typeface="Verdana"/>
              </a:rPr>
              <a:t>niños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5" dirty="0">
                <a:latin typeface="Verdana"/>
                <a:cs typeface="Verdana"/>
              </a:rPr>
              <a:t>adolescentes </a:t>
            </a:r>
            <a:r>
              <a:rPr sz="1600" spc="20" dirty="0">
                <a:latin typeface="Verdana"/>
                <a:cs typeface="Verdana"/>
              </a:rPr>
              <a:t>amplían </a:t>
            </a:r>
            <a:r>
              <a:rPr sz="1600" spc="-10" dirty="0">
                <a:latin typeface="Verdana"/>
                <a:cs typeface="Verdana"/>
              </a:rPr>
              <a:t>sus </a:t>
            </a:r>
            <a:r>
              <a:rPr sz="1600" spc="10" dirty="0">
                <a:latin typeface="Verdana"/>
                <a:cs typeface="Verdana"/>
              </a:rPr>
              <a:t>posibilidades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-5" dirty="0">
                <a:latin typeface="Verdana"/>
                <a:cs typeface="Verdana"/>
              </a:rPr>
              <a:t>expresión </a:t>
            </a:r>
            <a:r>
              <a:rPr sz="1600" spc="30" dirty="0">
                <a:latin typeface="Verdana"/>
                <a:cs typeface="Verdana"/>
              </a:rPr>
              <a:t>en </a:t>
            </a:r>
            <a:r>
              <a:rPr sz="1600" dirty="0">
                <a:latin typeface="Verdana"/>
                <a:cs typeface="Verdana"/>
              </a:rPr>
              <a:t>distintas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situaciones;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construyen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signiﬁcados</a:t>
            </a:r>
            <a:r>
              <a:rPr sz="1600" spc="20" dirty="0">
                <a:latin typeface="Verdana"/>
                <a:cs typeface="Verdana"/>
              </a:rPr>
              <a:t> compartidos</a:t>
            </a:r>
            <a:r>
              <a:rPr sz="1600" spc="2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comunican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3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manera</a:t>
            </a:r>
            <a:r>
              <a:rPr sz="1600" spc="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asertiva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intereses,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necesidades, </a:t>
            </a:r>
            <a:r>
              <a:rPr sz="160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motivaciones,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afectos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saberes.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Dichas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situaciones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favorecen,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por</a:t>
            </a:r>
            <a:r>
              <a:rPr sz="1600" spc="-12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una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parte,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puesta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en</a:t>
            </a:r>
            <a:r>
              <a:rPr sz="1600" spc="-12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práctica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los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lenguajes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que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potencien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complejicen </a:t>
            </a:r>
            <a:r>
              <a:rPr sz="1600" spc="15" dirty="0">
                <a:latin typeface="Verdana"/>
                <a:cs typeface="Verdana"/>
              </a:rPr>
              <a:t>gradualmente </a:t>
            </a:r>
            <a:r>
              <a:rPr sz="1600" spc="-5" dirty="0">
                <a:latin typeface="Verdana"/>
                <a:cs typeface="Verdana"/>
              </a:rPr>
              <a:t>su </a:t>
            </a:r>
            <a:r>
              <a:rPr sz="1600" spc="-45" dirty="0">
                <a:latin typeface="Verdana"/>
                <a:cs typeface="Verdana"/>
              </a:rPr>
              <a:t>uso,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por </a:t>
            </a:r>
            <a:r>
              <a:rPr sz="1600" spc="-40" dirty="0">
                <a:latin typeface="Verdana"/>
                <a:cs typeface="Verdana"/>
              </a:rPr>
              <a:t>otra, </a:t>
            </a:r>
            <a:r>
              <a:rPr sz="1600" spc="20" dirty="0">
                <a:latin typeface="Verdana"/>
                <a:cs typeface="Verdana"/>
              </a:rPr>
              <a:t>ofrecen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spc="25" dirty="0">
                <a:latin typeface="Verdana"/>
                <a:cs typeface="Verdana"/>
              </a:rPr>
              <a:t>oportunidad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-15" dirty="0">
                <a:latin typeface="Verdana"/>
                <a:cs typeface="Verdana"/>
              </a:rPr>
              <a:t>explorar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desarrollar la 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sensibilidad,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percepción,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imaginación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creatividad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como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herramientas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para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interpretar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e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incidir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realidad.</a:t>
            </a:r>
            <a:endParaRPr sz="1600" dirty="0">
              <a:latin typeface="Verdana"/>
              <a:cs typeface="Verdana"/>
            </a:endParaRPr>
          </a:p>
          <a:p>
            <a:pPr marL="12700" marR="5080" algn="just">
              <a:lnSpc>
                <a:spcPct val="109500"/>
              </a:lnSpc>
              <a:spcBef>
                <a:spcPts val="800"/>
              </a:spcBef>
            </a:pPr>
            <a:r>
              <a:rPr sz="1600" spc="-5" dirty="0">
                <a:latin typeface="Verdana"/>
                <a:cs typeface="Verdana"/>
              </a:rPr>
              <a:t>Este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Campo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formativo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vincula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procesos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graduales</a:t>
            </a:r>
            <a:r>
              <a:rPr sz="1600" spc="-8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de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aprendizaje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del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español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lenguas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indígenas,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así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como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lenguajes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artísticos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inglés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como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lengua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20" dirty="0" err="1">
                <a:latin typeface="Verdana"/>
                <a:cs typeface="Verdana"/>
              </a:rPr>
              <a:t>extranjera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130" dirty="0">
                <a:latin typeface="Verdana"/>
                <a:cs typeface="Verdana"/>
              </a:rPr>
              <a:t>y,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el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atención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personas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con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discapacidad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auditiva,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la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Lengua </a:t>
            </a:r>
            <a:r>
              <a:rPr sz="1600" spc="-37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5" dirty="0" err="1">
                <a:latin typeface="Verdana"/>
                <a:cs typeface="Verdana"/>
              </a:rPr>
              <a:t>Señas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Mexicana</a:t>
            </a:r>
            <a:r>
              <a:rPr lang="es-ES" sz="1600" spc="-10" dirty="0">
                <a:latin typeface="Verdana"/>
                <a:cs typeface="Verdana"/>
              </a:rPr>
              <a:t>.</a:t>
            </a:r>
          </a:p>
          <a:p>
            <a:pPr marL="12700" marR="5080" algn="just">
              <a:lnSpc>
                <a:spcPct val="109500"/>
              </a:lnSpc>
              <a:spcBef>
                <a:spcPts val="800"/>
              </a:spcBef>
            </a:pPr>
            <a:endParaRPr lang="es-ES" sz="1100" spc="-1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4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6D0AD241-65E7-7AAD-4913-A36C8E5CCC9B}"/>
              </a:ext>
            </a:extLst>
          </p:cNvPr>
          <p:cNvSpPr txBox="1"/>
          <p:nvPr/>
        </p:nvSpPr>
        <p:spPr>
          <a:xfrm>
            <a:off x="891032" y="293015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FF4C1238-52A1-F76E-D14E-CBECB6C95FBC}"/>
              </a:ext>
            </a:extLst>
          </p:cNvPr>
          <p:cNvSpPr txBox="1"/>
          <p:nvPr/>
        </p:nvSpPr>
        <p:spPr>
          <a:xfrm>
            <a:off x="886460" y="1063244"/>
            <a:ext cx="8286750" cy="87538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9500"/>
              </a:lnSpc>
              <a:spcBef>
                <a:spcPts val="800"/>
              </a:spcBef>
            </a:pPr>
            <a:r>
              <a:rPr sz="2400" b="1" spc="-20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F</a:t>
            </a:r>
            <a:r>
              <a:rPr sz="2400" b="1" spc="-25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i</a:t>
            </a:r>
            <a:r>
              <a:rPr sz="2400" b="1" spc="-55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nal</a:t>
            </a:r>
            <a:r>
              <a:rPr sz="2400" b="1" spc="-25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id</a:t>
            </a:r>
            <a:r>
              <a:rPr sz="2400" b="1" spc="-65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a</a:t>
            </a:r>
            <a:r>
              <a:rPr sz="2400" b="1" spc="-10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d</a:t>
            </a:r>
            <a:r>
              <a:rPr sz="2400" b="1" spc="-40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e</a:t>
            </a:r>
            <a:r>
              <a:rPr sz="2400" b="1" spc="-70" dirty="0" err="1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s</a:t>
            </a:r>
            <a:r>
              <a:rPr sz="2400" b="1" spc="-7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sz="2400" b="1" spc="-1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d</a:t>
            </a:r>
            <a:r>
              <a:rPr sz="2400" b="1" spc="-4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e</a:t>
            </a:r>
            <a:r>
              <a:rPr sz="2400" b="1" spc="-4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l</a:t>
            </a:r>
            <a:r>
              <a:rPr sz="2400" b="1" spc="-7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sz="2400" b="1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C</a:t>
            </a:r>
            <a:r>
              <a:rPr sz="2400" b="1" spc="-6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a</a:t>
            </a:r>
            <a:r>
              <a:rPr sz="2400" b="1" spc="-2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mp</a:t>
            </a:r>
            <a:r>
              <a:rPr sz="2400" b="1" spc="-3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o</a:t>
            </a:r>
            <a:endParaRPr sz="2400" b="1" dirty="0">
              <a:solidFill>
                <a:schemeClr val="accent2">
                  <a:lumMod val="75000"/>
                </a:schemeClr>
              </a:solidFill>
              <a:latin typeface="Verdana"/>
              <a:cs typeface="Verdana"/>
            </a:endParaRPr>
          </a:p>
          <a:p>
            <a:pPr marL="12700" marR="6350" algn="just">
              <a:lnSpc>
                <a:spcPct val="110000"/>
              </a:lnSpc>
              <a:spcBef>
                <a:spcPts val="790"/>
              </a:spcBef>
            </a:pPr>
            <a:r>
              <a:rPr sz="1600" spc="-5" dirty="0">
                <a:latin typeface="Verdana"/>
                <a:cs typeface="Verdana"/>
              </a:rPr>
              <a:t>Este </a:t>
            </a:r>
            <a:r>
              <a:rPr sz="1600" spc="35" dirty="0">
                <a:latin typeface="Verdana"/>
                <a:cs typeface="Verdana"/>
              </a:rPr>
              <a:t>Campo </a:t>
            </a:r>
            <a:r>
              <a:rPr sz="1600" spc="-5" dirty="0">
                <a:latin typeface="Verdana"/>
                <a:cs typeface="Verdana"/>
              </a:rPr>
              <a:t>está </a:t>
            </a:r>
            <a:r>
              <a:rPr sz="1600" spc="10" dirty="0">
                <a:latin typeface="Verdana"/>
                <a:cs typeface="Verdana"/>
              </a:rPr>
              <a:t>orientado </a:t>
            </a:r>
            <a:r>
              <a:rPr sz="1600" spc="-10" dirty="0">
                <a:latin typeface="Verdana"/>
                <a:cs typeface="Verdana"/>
              </a:rPr>
              <a:t>a </a:t>
            </a:r>
            <a:r>
              <a:rPr sz="1600" spc="35" dirty="0">
                <a:latin typeface="Verdana"/>
                <a:cs typeface="Verdana"/>
              </a:rPr>
              <a:t>que </a:t>
            </a:r>
            <a:r>
              <a:rPr sz="1600" spc="-25" dirty="0">
                <a:latin typeface="Verdana"/>
                <a:cs typeface="Verdana"/>
              </a:rPr>
              <a:t>niñas, </a:t>
            </a:r>
            <a:r>
              <a:rPr sz="1600" spc="10" dirty="0">
                <a:latin typeface="Verdana"/>
                <a:cs typeface="Verdana"/>
              </a:rPr>
              <a:t>niños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5" dirty="0">
                <a:latin typeface="Verdana"/>
                <a:cs typeface="Verdana"/>
              </a:rPr>
              <a:t>adolescentes </a:t>
            </a:r>
            <a:r>
              <a:rPr sz="1600" spc="15" dirty="0">
                <a:latin typeface="Verdana"/>
                <a:cs typeface="Verdana"/>
              </a:rPr>
              <a:t>adquieran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5" dirty="0">
                <a:latin typeface="Verdana"/>
                <a:cs typeface="Verdana"/>
              </a:rPr>
              <a:t>desarrollen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15" dirty="0">
                <a:latin typeface="Verdana"/>
                <a:cs typeface="Verdana"/>
              </a:rPr>
              <a:t>manera </a:t>
            </a:r>
            <a:r>
              <a:rPr sz="1600" spc="-10" dirty="0">
                <a:latin typeface="Verdana"/>
                <a:cs typeface="Verdana"/>
              </a:rPr>
              <a:t>gradual, </a:t>
            </a:r>
            <a:r>
              <a:rPr sz="1600" spc="-20" dirty="0">
                <a:latin typeface="Verdana"/>
                <a:cs typeface="Verdana"/>
              </a:rPr>
              <a:t>razonada,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vivencial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consciente:</a:t>
            </a:r>
            <a:endParaRPr sz="1600" dirty="0">
              <a:latin typeface="Verdana"/>
              <a:cs typeface="Verdana"/>
            </a:endParaRPr>
          </a:p>
          <a:p>
            <a:pPr marR="5080" algn="just">
              <a:lnSpc>
                <a:spcPct val="100000"/>
              </a:lnSpc>
              <a:spcBef>
                <a:spcPts val="925"/>
              </a:spcBef>
            </a:pPr>
            <a:r>
              <a:rPr lang="es-ES" sz="1600" b="1" spc="210" dirty="0">
                <a:latin typeface="Verdana"/>
                <a:cs typeface="Verdana"/>
              </a:rPr>
              <a:t>   </a:t>
            </a:r>
            <a:r>
              <a:rPr sz="1600" b="1" spc="210" dirty="0">
                <a:latin typeface="Verdana"/>
                <a:cs typeface="Verdana"/>
              </a:rPr>
              <a:t>0</a:t>
            </a:r>
            <a:r>
              <a:rPr sz="1600" b="1" spc="43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La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expresión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comunicación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114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sus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formas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de</a:t>
            </a:r>
            <a:r>
              <a:rPr sz="1600" spc="114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ser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estar</a:t>
            </a:r>
            <a:r>
              <a:rPr sz="1600" spc="10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100" dirty="0">
                <a:latin typeface="Verdana"/>
                <a:cs typeface="Verdana"/>
              </a:rPr>
              <a:t> </a:t>
            </a:r>
            <a:r>
              <a:rPr sz="1600" spc="5" dirty="0" err="1">
                <a:latin typeface="Verdana"/>
                <a:cs typeface="Verdana"/>
              </a:rPr>
              <a:t>el</a:t>
            </a:r>
            <a:r>
              <a:rPr sz="1600" spc="100" dirty="0">
                <a:latin typeface="Verdana"/>
                <a:cs typeface="Verdana"/>
              </a:rPr>
              <a:t> </a:t>
            </a:r>
            <a:r>
              <a:rPr lang="es-ES" sz="1600" spc="100" dirty="0">
                <a:latin typeface="Verdana"/>
                <a:cs typeface="Verdana"/>
              </a:rPr>
              <a:t>   </a:t>
            </a:r>
          </a:p>
          <a:p>
            <a:pPr marR="5080" algn="just">
              <a:lnSpc>
                <a:spcPct val="100000"/>
              </a:lnSpc>
              <a:spcBef>
                <a:spcPts val="925"/>
              </a:spcBef>
            </a:pPr>
            <a:r>
              <a:rPr lang="es-ES" sz="1600" spc="100" dirty="0">
                <a:latin typeface="Verdana"/>
                <a:cs typeface="Verdana"/>
              </a:rPr>
              <a:t>       </a:t>
            </a:r>
            <a:r>
              <a:rPr sz="1600" spc="55" dirty="0" err="1">
                <a:latin typeface="Verdana"/>
                <a:cs typeface="Verdana"/>
              </a:rPr>
              <a:t>mundo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para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conformar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105" dirty="0">
                <a:latin typeface="Verdana"/>
                <a:cs typeface="Verdana"/>
              </a:rPr>
              <a:t> </a:t>
            </a:r>
            <a:r>
              <a:rPr sz="1600" dirty="0" err="1">
                <a:latin typeface="Verdana"/>
                <a:cs typeface="Verdana"/>
              </a:rPr>
              <a:t>manifestar</a:t>
            </a:r>
            <a:r>
              <a:rPr sz="1600" spc="110" dirty="0">
                <a:latin typeface="Verdana"/>
                <a:cs typeface="Verdana"/>
              </a:rPr>
              <a:t> </a:t>
            </a:r>
            <a:r>
              <a:rPr sz="1600" spc="-5" dirty="0" err="1">
                <a:latin typeface="Verdana"/>
                <a:cs typeface="Verdana"/>
              </a:rPr>
              <a:t>su</a:t>
            </a:r>
            <a:r>
              <a:rPr lang="es-ES" sz="1600" spc="-5" dirty="0">
                <a:latin typeface="Verdana"/>
                <a:cs typeface="Verdana"/>
              </a:rPr>
              <a:t> </a:t>
            </a:r>
            <a:r>
              <a:rPr sz="1600" spc="25" dirty="0" err="1">
                <a:latin typeface="Verdana"/>
                <a:cs typeface="Verdana"/>
              </a:rPr>
              <a:t>identidad</a:t>
            </a:r>
            <a:r>
              <a:rPr sz="1600" spc="2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personal</a:t>
            </a:r>
            <a:r>
              <a:rPr sz="1600" spc="22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210" dirty="0">
                <a:latin typeface="Verdana"/>
                <a:cs typeface="Verdana"/>
              </a:rPr>
              <a:t> </a:t>
            </a:r>
            <a:r>
              <a:rPr sz="1600" spc="-15" dirty="0" err="1">
                <a:latin typeface="Verdana"/>
                <a:cs typeface="Verdana"/>
              </a:rPr>
              <a:t>colectiva</a:t>
            </a:r>
            <a:r>
              <a:rPr lang="es-ES" sz="1600" spc="-15" dirty="0">
                <a:latin typeface="Verdana"/>
                <a:cs typeface="Verdana"/>
              </a:rPr>
              <a:t>.</a:t>
            </a:r>
            <a:endParaRPr lang="es-419" sz="1600" spc="-20" dirty="0">
              <a:latin typeface="Verdana"/>
              <a:cs typeface="Verdana"/>
            </a:endParaRPr>
          </a:p>
          <a:p>
            <a:pPr marL="469900" algn="just">
              <a:lnSpc>
                <a:spcPct val="100000"/>
              </a:lnSpc>
              <a:spcBef>
                <a:spcPts val="120"/>
              </a:spcBef>
            </a:pPr>
            <a:endParaRPr lang="es-419" sz="1600" spc="-20" dirty="0">
              <a:latin typeface="Verdana"/>
              <a:cs typeface="Verdana"/>
            </a:endParaRPr>
          </a:p>
          <a:p>
            <a:pPr marL="469900" algn="just">
              <a:lnSpc>
                <a:spcPct val="100000"/>
              </a:lnSpc>
              <a:spcBef>
                <a:spcPts val="120"/>
              </a:spcBef>
            </a:pPr>
            <a:endParaRPr lang="es-419" sz="1600" spc="-20" dirty="0">
              <a:latin typeface="Verdana"/>
              <a:cs typeface="Verdana"/>
            </a:endParaRPr>
          </a:p>
          <a:p>
            <a:pPr marL="469900" marR="6985" indent="-228600" algn="just">
              <a:lnSpc>
                <a:spcPct val="109700"/>
              </a:lnSpc>
            </a:pPr>
            <a:r>
              <a:rPr lang="es-419" sz="1600" b="1" spc="210" dirty="0">
                <a:latin typeface="Verdana"/>
                <a:cs typeface="Verdana"/>
              </a:rPr>
              <a:t>0 </a:t>
            </a:r>
            <a:r>
              <a:rPr lang="es-419" sz="1600" spc="10" dirty="0">
                <a:latin typeface="Verdana"/>
                <a:cs typeface="Verdana"/>
              </a:rPr>
              <a:t>La </a:t>
            </a:r>
            <a:r>
              <a:rPr lang="es-419" sz="1600" spc="15" dirty="0">
                <a:latin typeface="Verdana"/>
                <a:cs typeface="Verdana"/>
              </a:rPr>
              <a:t>apropiación </a:t>
            </a:r>
            <a:r>
              <a:rPr lang="es-419" sz="1600" spc="-10" dirty="0">
                <a:latin typeface="Verdana"/>
                <a:cs typeface="Verdana"/>
              </a:rPr>
              <a:t>progresiva </a:t>
            </a:r>
            <a:r>
              <a:rPr lang="es-419" sz="1600" spc="25" dirty="0">
                <a:latin typeface="Verdana"/>
                <a:cs typeface="Verdana"/>
              </a:rPr>
              <a:t>de </a:t>
            </a:r>
            <a:r>
              <a:rPr lang="es-419" sz="1600" spc="-5" dirty="0">
                <a:latin typeface="Verdana"/>
                <a:cs typeface="Verdana"/>
              </a:rPr>
              <a:t>formas </a:t>
            </a:r>
            <a:r>
              <a:rPr lang="es-419" sz="1600" spc="30" dirty="0">
                <a:latin typeface="Verdana"/>
                <a:cs typeface="Verdana"/>
              </a:rPr>
              <a:t>de </a:t>
            </a:r>
            <a:r>
              <a:rPr lang="es-419" sz="1600" spc="-5" dirty="0">
                <a:latin typeface="Verdana"/>
                <a:cs typeface="Verdana"/>
              </a:rPr>
              <a:t>expresión </a:t>
            </a:r>
            <a:r>
              <a:rPr lang="es-419" sz="1600" spc="-55" dirty="0">
                <a:latin typeface="Verdana"/>
                <a:cs typeface="Verdana"/>
              </a:rPr>
              <a:t>y </a:t>
            </a:r>
            <a:r>
              <a:rPr lang="es-419" sz="1600" spc="30" dirty="0">
                <a:latin typeface="Verdana"/>
                <a:cs typeface="Verdana"/>
              </a:rPr>
              <a:t>comunicación   </a:t>
            </a:r>
          </a:p>
          <a:p>
            <a:pPr marL="469900" marR="6985" indent="-228600" algn="just">
              <a:lnSpc>
                <a:spcPct val="109700"/>
              </a:lnSpc>
            </a:pPr>
            <a:r>
              <a:rPr lang="es-419" sz="1600" spc="30" dirty="0">
                <a:latin typeface="Verdana"/>
                <a:cs typeface="Verdana"/>
              </a:rPr>
              <a:t>   </a:t>
            </a:r>
            <a:r>
              <a:rPr lang="es-419" sz="1600" spc="20" dirty="0">
                <a:latin typeface="Verdana"/>
                <a:cs typeface="Verdana"/>
              </a:rPr>
              <a:t>mediante </a:t>
            </a:r>
            <a:r>
              <a:rPr lang="es-419" sz="1600" spc="-10" dirty="0">
                <a:latin typeface="Verdana"/>
                <a:cs typeface="Verdana"/>
              </a:rPr>
              <a:t>la </a:t>
            </a:r>
            <a:r>
              <a:rPr lang="es-419" sz="1600" spc="-15" dirty="0">
                <a:latin typeface="Verdana"/>
                <a:cs typeface="Verdana"/>
              </a:rPr>
              <a:t>oralidad, </a:t>
            </a:r>
            <a:r>
              <a:rPr lang="es-419" sz="1600" spc="-10" dirty="0">
                <a:latin typeface="Verdana"/>
                <a:cs typeface="Verdana"/>
              </a:rPr>
              <a:t>la escucha, </a:t>
            </a:r>
            <a:r>
              <a:rPr lang="es-419" sz="1600" spc="-20" dirty="0">
                <a:latin typeface="Verdana"/>
                <a:cs typeface="Verdana"/>
              </a:rPr>
              <a:t>lectura, </a:t>
            </a:r>
            <a:r>
              <a:rPr lang="es-419" sz="1600" spc="-15" dirty="0">
                <a:latin typeface="Verdana"/>
                <a:cs typeface="Verdana"/>
              </a:rPr>
              <a:t> </a:t>
            </a:r>
            <a:r>
              <a:rPr lang="es-419" sz="1600" spc="-20" dirty="0">
                <a:latin typeface="Verdana"/>
                <a:cs typeface="Verdana"/>
              </a:rPr>
              <a:t>escritura,</a:t>
            </a:r>
            <a:r>
              <a:rPr lang="es-419" sz="1600" spc="-65" dirty="0">
                <a:latin typeface="Verdana"/>
                <a:cs typeface="Verdana"/>
              </a:rPr>
              <a:t> </a:t>
            </a:r>
            <a:r>
              <a:rPr lang="es-419" sz="1600" spc="-10" dirty="0">
                <a:latin typeface="Verdana"/>
                <a:cs typeface="Verdana"/>
              </a:rPr>
              <a:t>sensorialidad,</a:t>
            </a:r>
            <a:r>
              <a:rPr lang="es-419" sz="1600" spc="-50" dirty="0">
                <a:latin typeface="Verdana"/>
                <a:cs typeface="Verdana"/>
              </a:rPr>
              <a:t> </a:t>
            </a:r>
            <a:r>
              <a:rPr lang="es-419" sz="1600" spc="20" dirty="0">
                <a:latin typeface="Verdana"/>
                <a:cs typeface="Verdana"/>
              </a:rPr>
              <a:t>percepción</a:t>
            </a:r>
            <a:r>
              <a:rPr lang="es-419" sz="1600" spc="-60" dirty="0">
                <a:latin typeface="Verdana"/>
                <a:cs typeface="Verdana"/>
              </a:rPr>
              <a:t> </a:t>
            </a:r>
            <a:r>
              <a:rPr lang="es-419" sz="1600" spc="-55" dirty="0">
                <a:latin typeface="Verdana"/>
                <a:cs typeface="Verdana"/>
              </a:rPr>
              <a:t>y</a:t>
            </a:r>
            <a:r>
              <a:rPr lang="es-419" sz="1600" spc="-65" dirty="0">
                <a:latin typeface="Verdana"/>
                <a:cs typeface="Verdana"/>
              </a:rPr>
              <a:t> </a:t>
            </a:r>
            <a:r>
              <a:rPr lang="es-419" sz="1600" spc="25" dirty="0">
                <a:latin typeface="Verdana"/>
                <a:cs typeface="Verdana"/>
              </a:rPr>
              <a:t>composición</a:t>
            </a:r>
            <a:r>
              <a:rPr lang="es-419" sz="1600" spc="-70" dirty="0">
                <a:latin typeface="Verdana"/>
                <a:cs typeface="Verdana"/>
              </a:rPr>
              <a:t> </a:t>
            </a:r>
            <a:r>
              <a:rPr lang="es-419" sz="1600" spc="30" dirty="0">
                <a:latin typeface="Verdana"/>
                <a:cs typeface="Verdana"/>
              </a:rPr>
              <a:t>de</a:t>
            </a:r>
            <a:r>
              <a:rPr lang="es-419" sz="1600" spc="-50" dirty="0">
                <a:latin typeface="Verdana"/>
                <a:cs typeface="Verdana"/>
              </a:rPr>
              <a:t> </a:t>
            </a:r>
            <a:r>
              <a:rPr lang="es-419" sz="1600" spc="-20" dirty="0">
                <a:latin typeface="Verdana"/>
                <a:cs typeface="Verdana"/>
              </a:rPr>
              <a:t>diversas</a:t>
            </a:r>
            <a:r>
              <a:rPr lang="es-419" sz="1600" spc="-55" dirty="0">
                <a:latin typeface="Verdana"/>
                <a:cs typeface="Verdana"/>
              </a:rPr>
              <a:t> </a:t>
            </a:r>
            <a:r>
              <a:rPr lang="es-419" sz="1600" spc="20" dirty="0">
                <a:latin typeface="Verdana"/>
                <a:cs typeface="Verdana"/>
              </a:rPr>
              <a:t>producciones.</a:t>
            </a:r>
            <a:endParaRPr lang="es-419" sz="1600" spc="-5" dirty="0">
              <a:latin typeface="Verdana"/>
              <a:cs typeface="Verdana"/>
            </a:endParaRPr>
          </a:p>
          <a:p>
            <a:pPr marL="469900" marR="6985" indent="-228600" algn="just">
              <a:lnSpc>
                <a:spcPct val="109700"/>
              </a:lnSpc>
            </a:pPr>
            <a:endParaRPr lang="es-419" sz="1600" spc="-5" dirty="0">
              <a:latin typeface="Verdana"/>
              <a:cs typeface="Verdana"/>
            </a:endParaRPr>
          </a:p>
          <a:p>
            <a:pPr marL="469900" marR="6985" indent="-228600" algn="just">
              <a:lnSpc>
                <a:spcPct val="109700"/>
              </a:lnSpc>
            </a:pPr>
            <a:endParaRPr lang="es-419" sz="1600" dirty="0">
              <a:latin typeface="Verdana"/>
              <a:cs typeface="Verdana"/>
            </a:endParaRPr>
          </a:p>
          <a:p>
            <a:pPr marL="469900" indent="-228600" algn="just">
              <a:lnSpc>
                <a:spcPct val="100000"/>
              </a:lnSpc>
              <a:spcBef>
                <a:spcPts val="120"/>
              </a:spcBef>
            </a:pPr>
            <a:r>
              <a:rPr lang="es-419" sz="1600" b="1" spc="210" dirty="0">
                <a:latin typeface="Verdana"/>
                <a:cs typeface="Verdana"/>
              </a:rPr>
              <a:t>0</a:t>
            </a:r>
            <a:r>
              <a:rPr lang="es-419" sz="1600" b="1" spc="440" dirty="0">
                <a:latin typeface="Verdana"/>
                <a:cs typeface="Verdana"/>
              </a:rPr>
              <a:t> </a:t>
            </a:r>
            <a:r>
              <a:rPr lang="es-419" sz="1600" spc="10" dirty="0">
                <a:latin typeface="Verdana"/>
                <a:cs typeface="Verdana"/>
              </a:rPr>
              <a:t>La</a:t>
            </a:r>
            <a:r>
              <a:rPr lang="es-419" sz="1600" spc="135" dirty="0">
                <a:latin typeface="Verdana"/>
                <a:cs typeface="Verdana"/>
              </a:rPr>
              <a:t> </a:t>
            </a:r>
            <a:r>
              <a:rPr lang="es-419" sz="1600" spc="10" dirty="0">
                <a:latin typeface="Verdana"/>
                <a:cs typeface="Verdana"/>
              </a:rPr>
              <a:t>experimentación</a:t>
            </a:r>
            <a:r>
              <a:rPr lang="es-419" sz="1600" spc="120" dirty="0">
                <a:latin typeface="Verdana"/>
                <a:cs typeface="Verdana"/>
              </a:rPr>
              <a:t> </a:t>
            </a:r>
            <a:r>
              <a:rPr lang="es-419" sz="1600" spc="-15" dirty="0">
                <a:latin typeface="Verdana"/>
                <a:cs typeface="Verdana"/>
              </a:rPr>
              <a:t>creativa</a:t>
            </a:r>
            <a:r>
              <a:rPr lang="es-419" sz="1600" spc="130" dirty="0">
                <a:latin typeface="Verdana"/>
                <a:cs typeface="Verdana"/>
              </a:rPr>
              <a:t> </a:t>
            </a:r>
            <a:r>
              <a:rPr lang="es-419" sz="1600" spc="-55" dirty="0">
                <a:latin typeface="Verdana"/>
                <a:cs typeface="Verdana"/>
              </a:rPr>
              <a:t>y</a:t>
            </a:r>
            <a:r>
              <a:rPr lang="es-419" sz="1600" spc="140" dirty="0">
                <a:latin typeface="Verdana"/>
                <a:cs typeface="Verdana"/>
              </a:rPr>
              <a:t> </a:t>
            </a:r>
            <a:r>
              <a:rPr lang="es-419" sz="1600" spc="20" dirty="0">
                <a:latin typeface="Verdana"/>
                <a:cs typeface="Verdana"/>
              </a:rPr>
              <a:t>lúdica</a:t>
            </a:r>
            <a:r>
              <a:rPr lang="es-419" sz="1600" spc="135" dirty="0">
                <a:latin typeface="Verdana"/>
                <a:cs typeface="Verdana"/>
              </a:rPr>
              <a:t> </a:t>
            </a:r>
            <a:r>
              <a:rPr lang="es-419" sz="1600" spc="35" dirty="0">
                <a:latin typeface="Verdana"/>
                <a:cs typeface="Verdana"/>
              </a:rPr>
              <a:t>que</a:t>
            </a:r>
            <a:r>
              <a:rPr lang="es-419" sz="1600" spc="130" dirty="0">
                <a:latin typeface="Verdana"/>
                <a:cs typeface="Verdana"/>
              </a:rPr>
              <a:t> </a:t>
            </a:r>
            <a:r>
              <a:rPr lang="es-419" sz="1600" spc="5" dirty="0">
                <a:latin typeface="Verdana"/>
                <a:cs typeface="Verdana"/>
              </a:rPr>
              <a:t>provoque</a:t>
            </a:r>
            <a:r>
              <a:rPr lang="es-419" sz="1600" spc="140" dirty="0">
                <a:latin typeface="Verdana"/>
                <a:cs typeface="Verdana"/>
              </a:rPr>
              <a:t> </a:t>
            </a:r>
            <a:r>
              <a:rPr lang="es-419" sz="1600" spc="-5" dirty="0">
                <a:latin typeface="Verdana"/>
                <a:cs typeface="Verdana"/>
              </a:rPr>
              <a:t>el</a:t>
            </a:r>
            <a:r>
              <a:rPr lang="es-419" sz="1600" spc="140" dirty="0">
                <a:latin typeface="Verdana"/>
                <a:cs typeface="Verdana"/>
              </a:rPr>
              <a:t> </a:t>
            </a:r>
            <a:r>
              <a:rPr lang="es-419" sz="1600" spc="10" dirty="0">
                <a:latin typeface="Verdana"/>
                <a:cs typeface="Verdana"/>
              </a:rPr>
              <a:t>disfrute</a:t>
            </a:r>
            <a:r>
              <a:rPr lang="es-419" sz="1600" spc="130" dirty="0">
                <a:latin typeface="Verdana"/>
                <a:cs typeface="Verdana"/>
              </a:rPr>
              <a:t> </a:t>
            </a:r>
            <a:r>
              <a:rPr lang="es-419" sz="1600" spc="30" dirty="0">
                <a:latin typeface="Verdana"/>
                <a:cs typeface="Verdana"/>
              </a:rPr>
              <a:t>de</a:t>
            </a:r>
            <a:r>
              <a:rPr lang="es-419" sz="1600" spc="140" dirty="0">
                <a:latin typeface="Verdana"/>
                <a:cs typeface="Verdana"/>
              </a:rPr>
              <a:t> </a:t>
            </a:r>
            <a:r>
              <a:rPr lang="es-419" sz="1600" spc="-5" dirty="0">
                <a:latin typeface="Verdana"/>
                <a:cs typeface="Verdana"/>
              </a:rPr>
              <a:t>los</a:t>
            </a:r>
            <a:r>
              <a:rPr lang="es-419" sz="1600" spc="135" dirty="0">
                <a:latin typeface="Verdana"/>
                <a:cs typeface="Verdana"/>
              </a:rPr>
              <a:t> </a:t>
            </a:r>
            <a:r>
              <a:rPr lang="es-419" sz="1600" spc="10" dirty="0">
                <a:latin typeface="Verdana"/>
                <a:cs typeface="Verdana"/>
              </a:rPr>
              <a:t>elementos</a:t>
            </a:r>
            <a:r>
              <a:rPr lang="es-419" sz="1600" spc="135" dirty="0">
                <a:latin typeface="Verdana"/>
                <a:cs typeface="Verdana"/>
              </a:rPr>
              <a:t> </a:t>
            </a:r>
            <a:r>
              <a:rPr lang="es-419" sz="1600" spc="30" dirty="0">
                <a:latin typeface="Verdana"/>
                <a:cs typeface="Verdana"/>
              </a:rPr>
              <a:t>de</a:t>
            </a:r>
            <a:r>
              <a:rPr lang="es-419" sz="1600" spc="130" dirty="0">
                <a:latin typeface="Verdana"/>
                <a:cs typeface="Verdana"/>
              </a:rPr>
              <a:t> </a:t>
            </a:r>
            <a:r>
              <a:rPr lang="es-419" sz="1600" spc="-20" dirty="0">
                <a:latin typeface="Verdana"/>
                <a:cs typeface="Verdana"/>
              </a:rPr>
              <a:t>las</a:t>
            </a:r>
            <a:r>
              <a:rPr lang="es-419" sz="1600" spc="135" dirty="0">
                <a:latin typeface="Verdana"/>
                <a:cs typeface="Verdana"/>
              </a:rPr>
              <a:t> </a:t>
            </a:r>
            <a:r>
              <a:rPr lang="es-419" sz="1600" spc="-15" dirty="0">
                <a:latin typeface="Verdana"/>
                <a:cs typeface="Verdana"/>
              </a:rPr>
              <a:t>artes</a:t>
            </a:r>
            <a:r>
              <a:rPr lang="es-419" sz="1600" spc="135" dirty="0">
                <a:latin typeface="Verdana"/>
                <a:cs typeface="Verdana"/>
              </a:rPr>
              <a:t> </a:t>
            </a:r>
            <a:r>
              <a:rPr lang="es-419" sz="1600" spc="-10" dirty="0">
                <a:latin typeface="Verdana"/>
                <a:cs typeface="Verdana"/>
              </a:rPr>
              <a:t>a</a:t>
            </a:r>
            <a:r>
              <a:rPr lang="es-419" sz="1600" spc="135" dirty="0">
                <a:latin typeface="Verdana"/>
                <a:cs typeface="Verdana"/>
              </a:rPr>
              <a:t> </a:t>
            </a:r>
            <a:r>
              <a:rPr lang="es-419" sz="1600" dirty="0">
                <a:latin typeface="Verdana"/>
                <a:cs typeface="Verdana"/>
              </a:rPr>
              <a:t>partir</a:t>
            </a:r>
            <a:r>
              <a:rPr lang="es-419" sz="1600" spc="140" dirty="0">
                <a:latin typeface="Verdana"/>
                <a:cs typeface="Verdana"/>
              </a:rPr>
              <a:t> </a:t>
            </a:r>
            <a:r>
              <a:rPr lang="es-419" sz="1600" spc="30" dirty="0">
                <a:latin typeface="Verdana"/>
                <a:cs typeface="Verdana"/>
              </a:rPr>
              <a:t>de</a:t>
            </a:r>
            <a:r>
              <a:rPr lang="es-419" sz="1600" spc="130" dirty="0">
                <a:latin typeface="Verdana"/>
                <a:cs typeface="Verdana"/>
              </a:rPr>
              <a:t> </a:t>
            </a:r>
            <a:r>
              <a:rPr lang="es-419" sz="1600" spc="-10" dirty="0">
                <a:latin typeface="Verdana"/>
                <a:cs typeface="Verdana"/>
              </a:rPr>
              <a:t>la</a:t>
            </a:r>
            <a:endParaRPr lang="es-419" sz="1600" dirty="0">
              <a:latin typeface="Verdana"/>
              <a:cs typeface="Verdana"/>
            </a:endParaRPr>
          </a:p>
          <a:p>
            <a:pPr marL="469900" marR="5080" algn="just">
              <a:lnSpc>
                <a:spcPct val="109700"/>
              </a:lnSpc>
              <a:spcBef>
                <a:spcPts val="5"/>
              </a:spcBef>
            </a:pPr>
            <a:r>
              <a:rPr lang="es-419" sz="1600" spc="10" dirty="0">
                <a:latin typeface="Verdana"/>
                <a:cs typeface="Verdana"/>
              </a:rPr>
              <a:t>interacción </a:t>
            </a:r>
            <a:r>
              <a:rPr lang="es-419" sz="1600" spc="35" dirty="0">
                <a:latin typeface="Verdana"/>
                <a:cs typeface="Verdana"/>
              </a:rPr>
              <a:t>con </a:t>
            </a:r>
            <a:r>
              <a:rPr lang="es-419" sz="1600" spc="10" dirty="0">
                <a:latin typeface="Verdana"/>
                <a:cs typeface="Verdana"/>
              </a:rPr>
              <a:t>manifestaciones </a:t>
            </a:r>
            <a:r>
              <a:rPr lang="es-419" sz="1600" dirty="0">
                <a:latin typeface="Verdana"/>
                <a:cs typeface="Verdana"/>
              </a:rPr>
              <a:t>culturales </a:t>
            </a:r>
            <a:r>
              <a:rPr lang="es-419" sz="1600" spc="-55" dirty="0">
                <a:latin typeface="Verdana"/>
                <a:cs typeface="Verdana"/>
              </a:rPr>
              <a:t>y</a:t>
            </a:r>
            <a:r>
              <a:rPr lang="es-419" sz="1600" spc="-50" dirty="0">
                <a:latin typeface="Verdana"/>
                <a:cs typeface="Verdana"/>
              </a:rPr>
              <a:t> </a:t>
            </a:r>
            <a:r>
              <a:rPr lang="es-419" sz="1600" spc="-10" dirty="0">
                <a:latin typeface="Verdana"/>
                <a:cs typeface="Verdana"/>
              </a:rPr>
              <a:t>artísticas.</a:t>
            </a:r>
            <a:endParaRPr lang="es-419" sz="1600" spc="-20" dirty="0">
              <a:latin typeface="Verdana"/>
              <a:cs typeface="Verdana"/>
            </a:endParaRPr>
          </a:p>
          <a:p>
            <a:pPr marL="469900" marR="5080" algn="just">
              <a:lnSpc>
                <a:spcPct val="109700"/>
              </a:lnSpc>
              <a:spcBef>
                <a:spcPts val="5"/>
              </a:spcBef>
            </a:pPr>
            <a:endParaRPr lang="es-419" sz="1600" spc="-20" dirty="0">
              <a:latin typeface="Verdana"/>
              <a:cs typeface="Verdana"/>
            </a:endParaRPr>
          </a:p>
          <a:p>
            <a:pPr marL="469900" marR="5080" algn="just">
              <a:lnSpc>
                <a:spcPct val="109700"/>
              </a:lnSpc>
              <a:spcBef>
                <a:spcPts val="5"/>
              </a:spcBef>
            </a:pPr>
            <a:endParaRPr lang="es-419" sz="1600" dirty="0">
              <a:latin typeface="Verdana"/>
              <a:cs typeface="Verdana"/>
            </a:endParaRPr>
          </a:p>
          <a:p>
            <a:pPr marL="469900" indent="-228600" algn="just">
              <a:lnSpc>
                <a:spcPct val="100000"/>
              </a:lnSpc>
              <a:spcBef>
                <a:spcPts val="120"/>
              </a:spcBef>
            </a:pPr>
            <a:r>
              <a:rPr lang="es-419" sz="1600" b="1" spc="210" dirty="0">
                <a:latin typeface="Verdana"/>
                <a:cs typeface="Verdana"/>
              </a:rPr>
              <a:t>0 </a:t>
            </a:r>
            <a:r>
              <a:rPr lang="es-419" sz="1600" spc="20" dirty="0">
                <a:latin typeface="Verdana"/>
                <a:cs typeface="Verdana"/>
              </a:rPr>
              <a:t>El</a:t>
            </a:r>
            <a:r>
              <a:rPr lang="es-419" sz="1600" spc="260" dirty="0">
                <a:latin typeface="Verdana"/>
                <a:cs typeface="Verdana"/>
              </a:rPr>
              <a:t> </a:t>
            </a:r>
            <a:r>
              <a:rPr lang="es-419" sz="1600" spc="15" dirty="0">
                <a:latin typeface="Verdana"/>
                <a:cs typeface="Verdana"/>
              </a:rPr>
              <a:t>establecimiento</a:t>
            </a:r>
            <a:r>
              <a:rPr lang="es-419" sz="1600" spc="254" dirty="0">
                <a:latin typeface="Verdana"/>
                <a:cs typeface="Verdana"/>
              </a:rPr>
              <a:t> </a:t>
            </a:r>
            <a:r>
              <a:rPr lang="es-419" sz="1600" spc="25" dirty="0">
                <a:latin typeface="Verdana"/>
                <a:cs typeface="Verdana"/>
              </a:rPr>
              <a:t>de</a:t>
            </a:r>
            <a:r>
              <a:rPr lang="es-419" sz="1600" spc="260" dirty="0">
                <a:latin typeface="Verdana"/>
                <a:cs typeface="Verdana"/>
              </a:rPr>
              <a:t> </a:t>
            </a:r>
            <a:r>
              <a:rPr lang="es-419" sz="1600" spc="5" dirty="0">
                <a:latin typeface="Verdana"/>
                <a:cs typeface="Verdana"/>
              </a:rPr>
              <a:t>vínculos</a:t>
            </a:r>
            <a:r>
              <a:rPr lang="es-419" sz="1600" spc="250" dirty="0">
                <a:latin typeface="Verdana"/>
                <a:cs typeface="Verdana"/>
              </a:rPr>
              <a:t> </a:t>
            </a:r>
            <a:r>
              <a:rPr lang="es-419" sz="1600" spc="-10" dirty="0">
                <a:latin typeface="Verdana"/>
                <a:cs typeface="Verdana"/>
              </a:rPr>
              <a:t>afectivos</a:t>
            </a:r>
            <a:r>
              <a:rPr lang="es-419" sz="1600" spc="250" dirty="0">
                <a:latin typeface="Verdana"/>
                <a:cs typeface="Verdana"/>
              </a:rPr>
              <a:t> </a:t>
            </a:r>
            <a:r>
              <a:rPr lang="es-419" sz="1600" spc="-55" dirty="0">
                <a:latin typeface="Verdana"/>
                <a:cs typeface="Verdana"/>
              </a:rPr>
              <a:t>y</a:t>
            </a:r>
            <a:r>
              <a:rPr lang="es-419" sz="1600" spc="254" dirty="0">
                <a:latin typeface="Verdana"/>
                <a:cs typeface="Verdana"/>
              </a:rPr>
              <a:t> </a:t>
            </a:r>
            <a:r>
              <a:rPr lang="es-419" sz="1600" spc="5" dirty="0">
                <a:latin typeface="Verdana"/>
                <a:cs typeface="Verdana"/>
              </a:rPr>
              <a:t>el</a:t>
            </a:r>
            <a:r>
              <a:rPr lang="es-419" sz="1600" spc="254" dirty="0">
                <a:latin typeface="Verdana"/>
                <a:cs typeface="Verdana"/>
              </a:rPr>
              <a:t> </a:t>
            </a:r>
            <a:r>
              <a:rPr lang="es-419" sz="1600" spc="20" dirty="0">
                <a:latin typeface="Verdana"/>
                <a:cs typeface="Verdana"/>
              </a:rPr>
              <a:t>despliegue</a:t>
            </a:r>
            <a:r>
              <a:rPr lang="es-419" sz="1600" spc="260" dirty="0">
                <a:latin typeface="Verdana"/>
                <a:cs typeface="Verdana"/>
              </a:rPr>
              <a:t> </a:t>
            </a:r>
            <a:r>
              <a:rPr lang="es-419" sz="1600" spc="30" dirty="0">
                <a:latin typeface="Verdana"/>
                <a:cs typeface="Verdana"/>
              </a:rPr>
              <a:t>de</a:t>
            </a:r>
            <a:r>
              <a:rPr lang="es-419" sz="1600" spc="245" dirty="0">
                <a:latin typeface="Verdana"/>
                <a:cs typeface="Verdana"/>
              </a:rPr>
              <a:t> </a:t>
            </a:r>
            <a:r>
              <a:rPr lang="es-419" sz="1600" spc="5" dirty="0">
                <a:latin typeface="Verdana"/>
                <a:cs typeface="Verdana"/>
              </a:rPr>
              <a:t>herramientas</a:t>
            </a:r>
            <a:r>
              <a:rPr lang="es-419" sz="1600" spc="254" dirty="0">
                <a:latin typeface="Verdana"/>
                <a:cs typeface="Verdana"/>
              </a:rPr>
              <a:t> </a:t>
            </a:r>
            <a:r>
              <a:rPr lang="es-419" sz="1600" spc="-5" dirty="0">
                <a:latin typeface="Verdana"/>
                <a:cs typeface="Verdana"/>
              </a:rPr>
              <a:t>para</a:t>
            </a:r>
            <a:r>
              <a:rPr lang="es-419" sz="1600" spc="245" dirty="0">
                <a:latin typeface="Verdana"/>
                <a:cs typeface="Verdana"/>
              </a:rPr>
              <a:t> </a:t>
            </a:r>
            <a:r>
              <a:rPr lang="es-419" sz="1600" spc="-5" dirty="0" err="1">
                <a:latin typeface="Verdana"/>
                <a:cs typeface="Verdana"/>
              </a:rPr>
              <a:t>diversiﬁcar</a:t>
            </a:r>
            <a:r>
              <a:rPr lang="es-419" sz="1600" spc="254" dirty="0">
                <a:latin typeface="Verdana"/>
                <a:cs typeface="Verdana"/>
              </a:rPr>
              <a:t> </a:t>
            </a:r>
            <a:r>
              <a:rPr lang="es-419" sz="1600" spc="-20" dirty="0">
                <a:latin typeface="Verdana"/>
                <a:cs typeface="Verdana"/>
              </a:rPr>
              <a:t>las</a:t>
            </a:r>
            <a:r>
              <a:rPr lang="es-419" sz="1600" spc="250" dirty="0">
                <a:latin typeface="Verdana"/>
                <a:cs typeface="Verdana"/>
              </a:rPr>
              <a:t> </a:t>
            </a:r>
            <a:r>
              <a:rPr lang="es-419" sz="1600" spc="-5" dirty="0">
                <a:latin typeface="Verdana"/>
                <a:cs typeface="Verdana"/>
              </a:rPr>
              <a:t>formas</a:t>
            </a:r>
            <a:r>
              <a:rPr lang="es-419" sz="1600" spc="254" dirty="0">
                <a:latin typeface="Verdana"/>
                <a:cs typeface="Verdana"/>
              </a:rPr>
              <a:t> </a:t>
            </a:r>
            <a:r>
              <a:rPr lang="es-419" sz="1600" spc="30" dirty="0">
                <a:latin typeface="Verdana"/>
                <a:cs typeface="Verdana"/>
              </a:rPr>
              <a:t>de</a:t>
            </a:r>
            <a:endParaRPr lang="es-419" sz="1600" dirty="0">
              <a:latin typeface="Verdana"/>
              <a:cs typeface="Verdana"/>
            </a:endParaRPr>
          </a:p>
          <a:p>
            <a:pPr marL="469900" marR="5715" algn="just">
              <a:lnSpc>
                <a:spcPct val="109100"/>
              </a:lnSpc>
              <a:spcBef>
                <a:spcPts val="10"/>
              </a:spcBef>
            </a:pPr>
            <a:r>
              <a:rPr lang="es-419" sz="1600" dirty="0">
                <a:latin typeface="Verdana"/>
                <a:cs typeface="Verdana"/>
              </a:rPr>
              <a:t>aprendizaje </a:t>
            </a:r>
            <a:r>
              <a:rPr lang="es-419" sz="1600" spc="15" dirty="0">
                <a:latin typeface="Verdana"/>
                <a:cs typeface="Verdana"/>
              </a:rPr>
              <a:t>por </a:t>
            </a:r>
            <a:r>
              <a:rPr lang="es-419" sz="1600" spc="35" dirty="0">
                <a:latin typeface="Verdana"/>
                <a:cs typeface="Verdana"/>
              </a:rPr>
              <a:t>medio </a:t>
            </a:r>
            <a:r>
              <a:rPr lang="es-419" sz="1600" spc="30" dirty="0">
                <a:latin typeface="Verdana"/>
                <a:cs typeface="Verdana"/>
              </a:rPr>
              <a:t>de </a:t>
            </a:r>
            <a:r>
              <a:rPr lang="es-419" sz="1600" spc="-5" dirty="0">
                <a:latin typeface="Verdana"/>
                <a:cs typeface="Verdana"/>
              </a:rPr>
              <a:t>experiencias </a:t>
            </a:r>
            <a:r>
              <a:rPr lang="es-419" sz="1600" spc="-10" dirty="0">
                <a:latin typeface="Verdana"/>
                <a:cs typeface="Verdana"/>
              </a:rPr>
              <a:t>artísticas </a:t>
            </a:r>
            <a:r>
              <a:rPr lang="es-419" sz="1600" spc="-55" dirty="0">
                <a:latin typeface="Verdana"/>
                <a:cs typeface="Verdana"/>
              </a:rPr>
              <a:t>y</a:t>
            </a:r>
            <a:r>
              <a:rPr lang="es-419" sz="1600" spc="-50" dirty="0">
                <a:latin typeface="Verdana"/>
                <a:cs typeface="Verdana"/>
              </a:rPr>
              <a:t> </a:t>
            </a:r>
            <a:r>
              <a:rPr lang="es-419" sz="1600" spc="-5" dirty="0">
                <a:latin typeface="Verdana"/>
                <a:cs typeface="Verdana"/>
              </a:rPr>
              <a:t>estéticas.</a:t>
            </a: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lang="es-MX" sz="1100" spc="-15" dirty="0">
              <a:latin typeface="Verdana"/>
              <a:cs typeface="Verdana"/>
            </a:endParaRPr>
          </a:p>
          <a:p>
            <a:pPr marR="6350" algn="r">
              <a:lnSpc>
                <a:spcPct val="100000"/>
              </a:lnSpc>
              <a:spcBef>
                <a:spcPts val="120"/>
              </a:spcBef>
            </a:pPr>
            <a:endParaRPr sz="1100" dirty="0">
              <a:latin typeface="Verdana"/>
              <a:cs typeface="Verdana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F5842D6B-2C3A-C347-5F7A-E0A2ED256AB8}"/>
              </a:ext>
            </a:extLst>
          </p:cNvPr>
          <p:cNvSpPr txBox="1"/>
          <p:nvPr/>
        </p:nvSpPr>
        <p:spPr>
          <a:xfrm>
            <a:off x="891032" y="293015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94104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86460" y="1048613"/>
            <a:ext cx="8286750" cy="4760469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850" dirty="0">
              <a:latin typeface="Verdana"/>
              <a:cs typeface="Verdana"/>
            </a:endParaRPr>
          </a:p>
          <a:p>
            <a:pPr marL="12700" algn="just">
              <a:lnSpc>
                <a:spcPct val="100000"/>
              </a:lnSpc>
            </a:pPr>
            <a:r>
              <a:rPr sz="2400" b="1" spc="5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E</a:t>
            </a:r>
            <a:r>
              <a:rPr sz="2400" b="1" spc="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s</a:t>
            </a:r>
            <a:r>
              <a:rPr sz="2400" b="1" spc="5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p</a:t>
            </a:r>
            <a:r>
              <a:rPr sz="2400" b="1" spc="3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e</a:t>
            </a:r>
            <a:r>
              <a:rPr sz="2400" b="1" spc="6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c</a:t>
            </a:r>
            <a:r>
              <a:rPr sz="2400" b="1" spc="5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iﬁ</a:t>
            </a:r>
            <a:r>
              <a:rPr sz="2400" b="1" spc="6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c</a:t>
            </a:r>
            <a:r>
              <a:rPr sz="2400" b="1" spc="-1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i</a:t>
            </a:r>
            <a:r>
              <a:rPr sz="2400" b="1" spc="7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d</a:t>
            </a:r>
            <a:r>
              <a:rPr sz="2400" b="1" spc="4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ad</a:t>
            </a:r>
            <a:r>
              <a:rPr sz="2400" b="1" spc="2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e</a:t>
            </a:r>
            <a:r>
              <a:rPr sz="2400" b="1" spc="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s</a:t>
            </a:r>
            <a:r>
              <a:rPr sz="2400" b="1" spc="-1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4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p</a:t>
            </a:r>
            <a:r>
              <a:rPr sz="2400" b="1" spc="1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a</a:t>
            </a:r>
            <a:r>
              <a:rPr sz="2400" b="1" spc="-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r</a:t>
            </a:r>
            <a:r>
              <a:rPr sz="2400" b="1" spc="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a</a:t>
            </a:r>
            <a:r>
              <a:rPr sz="2400" b="1" spc="-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F</a:t>
            </a:r>
            <a:r>
              <a:rPr sz="2400" b="1" spc="-5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a</a:t>
            </a:r>
            <a:r>
              <a:rPr sz="2400" b="1" spc="-70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s</a:t>
            </a:r>
            <a:r>
              <a:rPr sz="2400" b="1" spc="-3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e</a:t>
            </a:r>
            <a:r>
              <a:rPr sz="2400" b="1" spc="-6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sz="2400" b="1" spc="-135" dirty="0">
                <a:solidFill>
                  <a:schemeClr val="accent2">
                    <a:lumMod val="75000"/>
                  </a:schemeClr>
                </a:solidFill>
                <a:latin typeface="Verdana"/>
                <a:cs typeface="Verdana"/>
              </a:rPr>
              <a:t>2</a:t>
            </a:r>
            <a:endParaRPr sz="2400" b="1" dirty="0">
              <a:solidFill>
                <a:schemeClr val="accent2">
                  <a:lumMod val="75000"/>
                </a:schemeClr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00" dirty="0">
              <a:latin typeface="Verdana"/>
              <a:cs typeface="Verdana"/>
            </a:endParaRPr>
          </a:p>
          <a:p>
            <a:pPr marL="12700" marR="6350" algn="just">
              <a:lnSpc>
                <a:spcPct val="101400"/>
              </a:lnSpc>
            </a:pPr>
            <a:r>
              <a:rPr sz="2400" spc="45" dirty="0">
                <a:latin typeface="Verdana"/>
                <a:cs typeface="Verdana"/>
              </a:rPr>
              <a:t>En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la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Fase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spc="-120" dirty="0">
                <a:latin typeface="Verdana"/>
                <a:cs typeface="Verdana"/>
              </a:rPr>
              <a:t>2.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Educación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preescolar,</a:t>
            </a:r>
            <a:r>
              <a:rPr sz="2400" spc="-6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la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lengua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spc="-45" dirty="0">
                <a:latin typeface="Verdana"/>
                <a:cs typeface="Verdana"/>
              </a:rPr>
              <a:t>extranjera: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inglés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solo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sucederá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en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el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spc="-10" dirty="0" err="1">
                <a:latin typeface="Verdana"/>
                <a:cs typeface="Verdana"/>
              </a:rPr>
              <a:t>tercer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15" dirty="0" err="1">
                <a:latin typeface="Verdana"/>
                <a:cs typeface="Verdana"/>
              </a:rPr>
              <a:t>grado</a:t>
            </a:r>
            <a:r>
              <a:rPr lang="es-ES" sz="2400" spc="15" dirty="0">
                <a:latin typeface="Verdana"/>
                <a:cs typeface="Verdana"/>
              </a:rPr>
              <a:t>.</a:t>
            </a:r>
            <a:endParaRPr sz="2400" dirty="0">
              <a:latin typeface="Verdana"/>
              <a:cs typeface="Verdana"/>
            </a:endParaRPr>
          </a:p>
          <a:p>
            <a:pPr marL="12700" marR="5080" algn="just">
              <a:lnSpc>
                <a:spcPct val="101800"/>
              </a:lnSpc>
              <a:spcBef>
                <a:spcPts val="790"/>
              </a:spcBef>
            </a:pPr>
            <a:r>
              <a:rPr sz="2400" spc="45" dirty="0">
                <a:latin typeface="Verdana"/>
                <a:cs typeface="Verdana"/>
              </a:rPr>
              <a:t>En</a:t>
            </a:r>
            <a:r>
              <a:rPr sz="2400" spc="-10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esta</a:t>
            </a:r>
            <a:r>
              <a:rPr sz="2400" spc="-10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fase</a:t>
            </a:r>
            <a:r>
              <a:rPr sz="2400" spc="-9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se</a:t>
            </a:r>
            <a:r>
              <a:rPr sz="2400" spc="-90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pretende</a:t>
            </a:r>
            <a:r>
              <a:rPr sz="2400" spc="-90" dirty="0">
                <a:latin typeface="Verdana"/>
                <a:cs typeface="Verdana"/>
              </a:rPr>
              <a:t> </a:t>
            </a:r>
            <a:r>
              <a:rPr sz="2400" spc="35" dirty="0">
                <a:latin typeface="Verdana"/>
                <a:cs typeface="Verdana"/>
              </a:rPr>
              <a:t>que</a:t>
            </a:r>
            <a:r>
              <a:rPr sz="2400" spc="-105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las</a:t>
            </a:r>
            <a:r>
              <a:rPr sz="2400" spc="-9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niñas</a:t>
            </a:r>
            <a:r>
              <a:rPr sz="2400" spc="-110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y</a:t>
            </a:r>
            <a:r>
              <a:rPr sz="2400" spc="-95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niños</a:t>
            </a:r>
            <a:r>
              <a:rPr sz="2400" spc="-90" dirty="0">
                <a:latin typeface="Verdana"/>
                <a:cs typeface="Verdana"/>
              </a:rPr>
              <a:t> </a:t>
            </a:r>
            <a:r>
              <a:rPr sz="2400" spc="-20" dirty="0">
                <a:latin typeface="Verdana"/>
                <a:cs typeface="Verdana"/>
              </a:rPr>
              <a:t>se</a:t>
            </a:r>
            <a:r>
              <a:rPr sz="2400" spc="-9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familiaricen,</a:t>
            </a:r>
            <a:r>
              <a:rPr sz="2400" spc="-100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entiendan</a:t>
            </a:r>
            <a:r>
              <a:rPr sz="2400" spc="-100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y</a:t>
            </a:r>
            <a:r>
              <a:rPr sz="2400" spc="-95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usen</a:t>
            </a:r>
            <a:r>
              <a:rPr sz="2400" spc="-10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expresiones</a:t>
            </a:r>
            <a:r>
              <a:rPr sz="2400" spc="-95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que</a:t>
            </a:r>
            <a:r>
              <a:rPr sz="2400" spc="-90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les</a:t>
            </a:r>
            <a:r>
              <a:rPr sz="2400" spc="-90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permitan</a:t>
            </a:r>
            <a:r>
              <a:rPr sz="2400" spc="-100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nombrar </a:t>
            </a:r>
            <a:r>
              <a:rPr sz="2400" spc="-375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personas </a:t>
            </a:r>
            <a:r>
              <a:rPr sz="2400" spc="-55" dirty="0">
                <a:latin typeface="Verdana"/>
                <a:cs typeface="Verdana"/>
              </a:rPr>
              <a:t>y </a:t>
            </a:r>
            <a:r>
              <a:rPr sz="2400" spc="-25" dirty="0">
                <a:latin typeface="Verdana"/>
                <a:cs typeface="Verdana"/>
              </a:rPr>
              <a:t>objetos, </a:t>
            </a:r>
            <a:r>
              <a:rPr sz="2400" spc="-15" dirty="0">
                <a:latin typeface="Verdana"/>
                <a:cs typeface="Verdana"/>
              </a:rPr>
              <a:t>expresar </a:t>
            </a:r>
            <a:r>
              <a:rPr sz="2400" dirty="0">
                <a:latin typeface="Verdana"/>
                <a:cs typeface="Verdana"/>
              </a:rPr>
              <a:t>emociones, </a:t>
            </a:r>
            <a:r>
              <a:rPr sz="2400" spc="-20" dirty="0">
                <a:latin typeface="Verdana"/>
                <a:cs typeface="Verdana"/>
              </a:rPr>
              <a:t>gustos, </a:t>
            </a:r>
            <a:r>
              <a:rPr sz="2400" spc="10" dirty="0">
                <a:latin typeface="Verdana"/>
                <a:cs typeface="Verdana"/>
              </a:rPr>
              <a:t>decir </a:t>
            </a:r>
            <a:r>
              <a:rPr sz="2400" spc="-10" dirty="0">
                <a:latin typeface="Verdana"/>
                <a:cs typeface="Verdana"/>
              </a:rPr>
              <a:t>frases </a:t>
            </a:r>
            <a:r>
              <a:rPr sz="2400" spc="-45" dirty="0">
                <a:latin typeface="Verdana"/>
                <a:cs typeface="Verdana"/>
              </a:rPr>
              <a:t>cortas; </a:t>
            </a:r>
            <a:r>
              <a:rPr sz="2400" spc="-35" dirty="0">
                <a:latin typeface="Verdana"/>
                <a:cs typeface="Verdana"/>
              </a:rPr>
              <a:t>explorar, </a:t>
            </a:r>
            <a:r>
              <a:rPr sz="2400" spc="10" dirty="0">
                <a:latin typeface="Verdana"/>
                <a:cs typeface="Verdana"/>
              </a:rPr>
              <a:t>escuchar e </a:t>
            </a:r>
            <a:r>
              <a:rPr sz="2400" spc="-5" dirty="0">
                <a:latin typeface="Verdana"/>
                <a:cs typeface="Verdana"/>
              </a:rPr>
              <a:t>interpretar </a:t>
            </a:r>
            <a:r>
              <a:rPr sz="2400" spc="-20" dirty="0">
                <a:latin typeface="Verdana"/>
                <a:cs typeface="Verdana"/>
              </a:rPr>
              <a:t>textos </a:t>
            </a:r>
            <a:r>
              <a:rPr sz="2400" spc="-15" dirty="0">
                <a:latin typeface="Verdana"/>
                <a:cs typeface="Verdana"/>
              </a:rPr>
              <a:t>orales </a:t>
            </a:r>
            <a:r>
              <a:rPr sz="2400" spc="-55" dirty="0">
                <a:latin typeface="Verdana"/>
                <a:cs typeface="Verdana"/>
              </a:rPr>
              <a:t>y </a:t>
            </a:r>
            <a:r>
              <a:rPr sz="2400" spc="-50" dirty="0">
                <a:latin typeface="Verdana"/>
                <a:cs typeface="Verdana"/>
              </a:rPr>
              <a:t> </a:t>
            </a:r>
            <a:r>
              <a:rPr sz="2400" spc="-25" dirty="0">
                <a:latin typeface="Verdana"/>
                <a:cs typeface="Verdana"/>
              </a:rPr>
              <a:t>escritos.</a:t>
            </a:r>
            <a:r>
              <a:rPr sz="2400" spc="-8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Así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spc="40" dirty="0">
                <a:latin typeface="Verdana"/>
                <a:cs typeface="Verdana"/>
              </a:rPr>
              <a:t>como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spc="15" dirty="0">
                <a:latin typeface="Verdana"/>
                <a:cs typeface="Verdana"/>
              </a:rPr>
              <a:t>conocer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spc="-55" dirty="0">
                <a:latin typeface="Verdana"/>
                <a:cs typeface="Verdana"/>
              </a:rPr>
              <a:t>y</a:t>
            </a:r>
            <a:r>
              <a:rPr sz="2400" spc="-80" dirty="0">
                <a:latin typeface="Verdana"/>
                <a:cs typeface="Verdana"/>
              </a:rPr>
              <a:t> </a:t>
            </a:r>
            <a:r>
              <a:rPr sz="2400" spc="10" dirty="0">
                <a:latin typeface="Verdana"/>
                <a:cs typeface="Verdana"/>
              </a:rPr>
              <a:t>escuchar</a:t>
            </a:r>
            <a:r>
              <a:rPr sz="2400" spc="-8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vocabulario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de</a:t>
            </a:r>
            <a:r>
              <a:rPr sz="2400" spc="-80" dirty="0">
                <a:latin typeface="Verdana"/>
                <a:cs typeface="Verdana"/>
              </a:rPr>
              <a:t> </a:t>
            </a:r>
            <a:r>
              <a:rPr sz="2400" spc="-10" dirty="0">
                <a:latin typeface="Verdana"/>
                <a:cs typeface="Verdana"/>
              </a:rPr>
              <a:t>la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lengua,</a:t>
            </a:r>
            <a:r>
              <a:rPr sz="2400" spc="-80" dirty="0">
                <a:latin typeface="Verdana"/>
                <a:cs typeface="Verdana"/>
              </a:rPr>
              <a:t> </a:t>
            </a:r>
            <a:r>
              <a:rPr sz="2400" spc="20" dirty="0">
                <a:latin typeface="Verdana"/>
                <a:cs typeface="Verdana"/>
              </a:rPr>
              <a:t>todo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dirty="0">
                <a:latin typeface="Verdana"/>
                <a:cs typeface="Verdana"/>
              </a:rPr>
              <a:t>ello</a:t>
            </a:r>
            <a:r>
              <a:rPr sz="2400" spc="-70" dirty="0">
                <a:latin typeface="Verdana"/>
                <a:cs typeface="Verdana"/>
              </a:rPr>
              <a:t> </a:t>
            </a:r>
            <a:r>
              <a:rPr sz="2400" spc="-5" dirty="0">
                <a:latin typeface="Verdana"/>
                <a:cs typeface="Verdana"/>
              </a:rPr>
              <a:t>para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spc="-15" dirty="0">
                <a:latin typeface="Verdana"/>
                <a:cs typeface="Verdana"/>
              </a:rPr>
              <a:t>desarrollar</a:t>
            </a:r>
            <a:r>
              <a:rPr sz="2400" spc="-65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una</a:t>
            </a:r>
            <a:r>
              <a:rPr sz="2400" spc="-75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comunicación</a:t>
            </a:r>
            <a:r>
              <a:rPr sz="2400" spc="-85" dirty="0">
                <a:latin typeface="Verdana"/>
                <a:cs typeface="Verdana"/>
              </a:rPr>
              <a:t> </a:t>
            </a:r>
            <a:r>
              <a:rPr sz="2400" spc="5" dirty="0">
                <a:latin typeface="Verdana"/>
                <a:cs typeface="Verdana"/>
              </a:rPr>
              <a:t>básica</a:t>
            </a:r>
            <a:r>
              <a:rPr sz="2400" spc="-90" dirty="0">
                <a:latin typeface="Verdana"/>
                <a:cs typeface="Verdana"/>
              </a:rPr>
              <a:t> </a:t>
            </a:r>
            <a:r>
              <a:rPr sz="2400" spc="30" dirty="0">
                <a:latin typeface="Verdana"/>
                <a:cs typeface="Verdana"/>
              </a:rPr>
              <a:t>en </a:t>
            </a:r>
            <a:r>
              <a:rPr sz="2400" spc="-375" dirty="0">
                <a:latin typeface="Verdana"/>
                <a:cs typeface="Verdana"/>
              </a:rPr>
              <a:t> </a:t>
            </a:r>
            <a:r>
              <a:rPr sz="2400" spc="25" dirty="0">
                <a:latin typeface="Verdana"/>
                <a:cs typeface="Verdana"/>
              </a:rPr>
              <a:t>lengua</a:t>
            </a:r>
            <a:r>
              <a:rPr sz="2400" spc="-110" dirty="0">
                <a:latin typeface="Verdana"/>
                <a:cs typeface="Verdana"/>
              </a:rPr>
              <a:t> </a:t>
            </a:r>
            <a:r>
              <a:rPr sz="2400" spc="-15" dirty="0" err="1">
                <a:latin typeface="Verdana"/>
                <a:cs typeface="Verdana"/>
              </a:rPr>
              <a:t>inglesa</a:t>
            </a:r>
            <a:r>
              <a:rPr sz="2400" spc="-15" dirty="0">
                <a:latin typeface="Verdana"/>
                <a:cs typeface="Verdana"/>
              </a:rPr>
              <a:t>.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6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CD56C213-DE7D-C301-A96D-58C48FB1BFED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46581" y="737843"/>
            <a:ext cx="8286750" cy="635289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just">
              <a:lnSpc>
                <a:spcPct val="101800"/>
              </a:lnSpc>
              <a:spcBef>
                <a:spcPts val="80"/>
              </a:spcBef>
            </a:pPr>
            <a:r>
              <a:rPr spc="10" dirty="0">
                <a:latin typeface="Verdana"/>
                <a:cs typeface="Verdana"/>
              </a:rPr>
              <a:t>La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comunicación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dialógica,</a:t>
            </a:r>
            <a:r>
              <a:rPr spc="-10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para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esta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-45" dirty="0">
                <a:latin typeface="Verdana"/>
                <a:cs typeface="Verdana"/>
              </a:rPr>
              <a:t>fase,</a:t>
            </a:r>
            <a:r>
              <a:rPr spc="-100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se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35" dirty="0">
                <a:latin typeface="Verdana"/>
                <a:cs typeface="Verdana"/>
              </a:rPr>
              <a:t>puede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establecer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15" dirty="0">
                <a:latin typeface="Verdana"/>
                <a:cs typeface="Verdana"/>
              </a:rPr>
              <a:t>desde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la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forma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en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que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se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15" dirty="0">
                <a:latin typeface="Verdana"/>
                <a:cs typeface="Verdana"/>
              </a:rPr>
              <a:t>dirigen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la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20" dirty="0">
                <a:latin typeface="Verdana"/>
                <a:cs typeface="Verdana"/>
              </a:rPr>
              <a:t>o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el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20" dirty="0">
                <a:latin typeface="Verdana"/>
                <a:cs typeface="Verdana"/>
              </a:rPr>
              <a:t>docente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a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niñas </a:t>
            </a:r>
            <a:r>
              <a:rPr spc="-375" dirty="0">
                <a:latin typeface="Verdana"/>
                <a:cs typeface="Verdana"/>
              </a:rPr>
              <a:t> </a:t>
            </a:r>
            <a:r>
              <a:rPr spc="-55" dirty="0">
                <a:latin typeface="Verdana"/>
                <a:cs typeface="Verdana"/>
              </a:rPr>
              <a:t>y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-15" dirty="0">
                <a:latin typeface="Verdana"/>
                <a:cs typeface="Verdana"/>
              </a:rPr>
              <a:t>niños,</a:t>
            </a:r>
            <a:r>
              <a:rPr spc="-120" dirty="0">
                <a:latin typeface="Verdana"/>
                <a:cs typeface="Verdana"/>
              </a:rPr>
              <a:t> </a:t>
            </a:r>
            <a:r>
              <a:rPr spc="40" dirty="0">
                <a:latin typeface="Verdana"/>
                <a:cs typeface="Verdana"/>
              </a:rPr>
              <a:t>como</a:t>
            </a:r>
            <a:r>
              <a:rPr spc="-114" dirty="0">
                <a:latin typeface="Verdana"/>
                <a:cs typeface="Verdana"/>
              </a:rPr>
              <a:t> </a:t>
            </a:r>
            <a:r>
              <a:rPr spc="25" dirty="0">
                <a:latin typeface="Verdana"/>
                <a:cs typeface="Verdana"/>
              </a:rPr>
              <a:t>acompaña</a:t>
            </a:r>
            <a:r>
              <a:rPr spc="-13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a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las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frases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cortas</a:t>
            </a:r>
            <a:r>
              <a:rPr spc="-130" dirty="0">
                <a:latin typeface="Verdana"/>
                <a:cs typeface="Verdana"/>
              </a:rPr>
              <a:t> </a:t>
            </a:r>
            <a:r>
              <a:rPr spc="35" dirty="0">
                <a:latin typeface="Verdana"/>
                <a:cs typeface="Verdana"/>
              </a:rPr>
              <a:t>que</a:t>
            </a:r>
            <a:r>
              <a:rPr spc="-120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comunica,</a:t>
            </a:r>
            <a:r>
              <a:rPr spc="-114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apoyándose</a:t>
            </a:r>
            <a:r>
              <a:rPr spc="-120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de</a:t>
            </a:r>
            <a:r>
              <a:rPr spc="-114" dirty="0">
                <a:latin typeface="Verdana"/>
                <a:cs typeface="Verdana"/>
              </a:rPr>
              <a:t> </a:t>
            </a:r>
            <a:r>
              <a:rPr spc="-25" dirty="0">
                <a:latin typeface="Verdana"/>
                <a:cs typeface="Verdana"/>
              </a:rPr>
              <a:t>gestos,</a:t>
            </a:r>
            <a:r>
              <a:rPr spc="-12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expresiones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corporales</a:t>
            </a:r>
            <a:r>
              <a:rPr spc="-120" dirty="0">
                <a:latin typeface="Verdana"/>
                <a:cs typeface="Verdana"/>
              </a:rPr>
              <a:t> </a:t>
            </a:r>
            <a:r>
              <a:rPr spc="20" dirty="0">
                <a:latin typeface="Verdana"/>
                <a:cs typeface="Verdana"/>
              </a:rPr>
              <a:t>o</a:t>
            </a:r>
            <a:r>
              <a:rPr spc="-120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incluso</a:t>
            </a:r>
            <a:r>
              <a:rPr spc="-114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con </a:t>
            </a:r>
            <a:r>
              <a:rPr spc="-375" dirty="0">
                <a:latin typeface="Verdana"/>
                <a:cs typeface="Verdana"/>
              </a:rPr>
              <a:t> </a:t>
            </a:r>
            <a:r>
              <a:rPr spc="20" dirty="0">
                <a:latin typeface="Verdana"/>
                <a:cs typeface="Verdana"/>
              </a:rPr>
              <a:t>imágenes</a:t>
            </a:r>
            <a:r>
              <a:rPr spc="-10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para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que</a:t>
            </a:r>
            <a:r>
              <a:rPr spc="-95" dirty="0">
                <a:latin typeface="Verdana"/>
                <a:cs typeface="Verdana"/>
              </a:rPr>
              <a:t> </a:t>
            </a:r>
            <a:r>
              <a:rPr spc="-25" dirty="0">
                <a:latin typeface="Verdana"/>
                <a:cs typeface="Verdana"/>
              </a:rPr>
              <a:t>las</a:t>
            </a:r>
            <a:r>
              <a:rPr spc="-100" dirty="0">
                <a:latin typeface="Verdana"/>
                <a:cs typeface="Verdana"/>
              </a:rPr>
              <a:t> </a:t>
            </a:r>
            <a:r>
              <a:rPr spc="70" dirty="0">
                <a:latin typeface="Verdana"/>
                <a:cs typeface="Verdana"/>
              </a:rPr>
              <a:t>NN</a:t>
            </a:r>
            <a:r>
              <a:rPr spc="-100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se</a:t>
            </a:r>
            <a:r>
              <a:rPr spc="-95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familiaricen</a:t>
            </a:r>
            <a:r>
              <a:rPr spc="-110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con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esta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forma</a:t>
            </a:r>
            <a:r>
              <a:rPr spc="-105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de</a:t>
            </a:r>
            <a:r>
              <a:rPr spc="-95" dirty="0">
                <a:latin typeface="Verdana"/>
                <a:cs typeface="Verdana"/>
              </a:rPr>
              <a:t> </a:t>
            </a:r>
            <a:r>
              <a:rPr spc="10" dirty="0" err="1">
                <a:latin typeface="Verdana"/>
                <a:cs typeface="Verdana"/>
              </a:rPr>
              <a:t>comunicación</a:t>
            </a:r>
            <a:r>
              <a:rPr spc="10" dirty="0">
                <a:latin typeface="Verdana"/>
                <a:cs typeface="Verdana"/>
              </a:rPr>
              <a:t>.</a:t>
            </a:r>
            <a:endParaRPr lang="es-ES" spc="10" dirty="0">
              <a:latin typeface="Verdana"/>
              <a:cs typeface="Verdana"/>
            </a:endParaRPr>
          </a:p>
          <a:p>
            <a:pPr marL="12700" marR="5080" algn="just">
              <a:lnSpc>
                <a:spcPct val="101800"/>
              </a:lnSpc>
              <a:spcBef>
                <a:spcPts val="80"/>
              </a:spcBef>
            </a:pPr>
            <a:endParaRPr dirty="0">
              <a:latin typeface="Verdana"/>
              <a:cs typeface="Verdana"/>
            </a:endParaRPr>
          </a:p>
          <a:p>
            <a:pPr marL="12700" marR="5080" algn="just">
              <a:lnSpc>
                <a:spcPct val="101800"/>
              </a:lnSpc>
              <a:spcBef>
                <a:spcPts val="790"/>
              </a:spcBef>
            </a:pPr>
            <a:r>
              <a:rPr spc="35" dirty="0">
                <a:latin typeface="Verdana"/>
                <a:cs typeface="Verdana"/>
              </a:rPr>
              <a:t>Debido </a:t>
            </a:r>
            <a:r>
              <a:rPr spc="-10" dirty="0">
                <a:latin typeface="Verdana"/>
                <a:cs typeface="Verdana"/>
              </a:rPr>
              <a:t>al </a:t>
            </a:r>
            <a:r>
              <a:rPr spc="30" dirty="0">
                <a:latin typeface="Verdana"/>
                <a:cs typeface="Verdana"/>
              </a:rPr>
              <a:t>tiempo de </a:t>
            </a:r>
            <a:r>
              <a:rPr spc="5" dirty="0">
                <a:latin typeface="Verdana"/>
                <a:cs typeface="Verdana"/>
              </a:rPr>
              <a:t>exposición </a:t>
            </a:r>
            <a:r>
              <a:rPr spc="-20" dirty="0">
                <a:latin typeface="Verdana"/>
                <a:cs typeface="Verdana"/>
              </a:rPr>
              <a:t>es </a:t>
            </a:r>
            <a:r>
              <a:rPr spc="15" dirty="0">
                <a:latin typeface="Verdana"/>
                <a:cs typeface="Verdana"/>
              </a:rPr>
              <a:t>complejo </a:t>
            </a:r>
            <a:r>
              <a:rPr spc="-10" dirty="0">
                <a:latin typeface="Verdana"/>
                <a:cs typeface="Verdana"/>
              </a:rPr>
              <a:t>esperar </a:t>
            </a:r>
            <a:r>
              <a:rPr spc="35" dirty="0">
                <a:latin typeface="Verdana"/>
                <a:cs typeface="Verdana"/>
              </a:rPr>
              <a:t>que </a:t>
            </a:r>
            <a:r>
              <a:rPr spc="5" dirty="0">
                <a:latin typeface="Verdana"/>
                <a:cs typeface="Verdana"/>
              </a:rPr>
              <a:t>establezcan </a:t>
            </a:r>
            <a:r>
              <a:rPr spc="10" dirty="0">
                <a:latin typeface="Verdana"/>
                <a:cs typeface="Verdana"/>
              </a:rPr>
              <a:t>diálogos </a:t>
            </a:r>
            <a:r>
              <a:rPr spc="5" dirty="0">
                <a:latin typeface="Verdana"/>
                <a:cs typeface="Verdana"/>
              </a:rPr>
              <a:t>entre </a:t>
            </a:r>
            <a:r>
              <a:rPr spc="-20" dirty="0">
                <a:latin typeface="Verdana"/>
                <a:cs typeface="Verdana"/>
              </a:rPr>
              <a:t>las </a:t>
            </a:r>
            <a:r>
              <a:rPr spc="-25" dirty="0">
                <a:latin typeface="Verdana"/>
                <a:cs typeface="Verdana"/>
              </a:rPr>
              <a:t>niñas, </a:t>
            </a:r>
            <a:r>
              <a:rPr spc="10" dirty="0">
                <a:latin typeface="Verdana"/>
                <a:cs typeface="Verdana"/>
              </a:rPr>
              <a:t>niños </a:t>
            </a:r>
            <a:r>
              <a:rPr spc="20" dirty="0">
                <a:latin typeface="Verdana"/>
                <a:cs typeface="Verdana"/>
              </a:rPr>
              <a:t>o </a:t>
            </a:r>
            <a:r>
              <a:rPr spc="35" dirty="0">
                <a:latin typeface="Verdana"/>
                <a:cs typeface="Verdana"/>
              </a:rPr>
              <a:t>con </a:t>
            </a:r>
            <a:r>
              <a:rPr spc="-20" dirty="0">
                <a:latin typeface="Verdana"/>
                <a:cs typeface="Verdana"/>
              </a:rPr>
              <a:t>las </a:t>
            </a:r>
            <a:r>
              <a:rPr spc="20" dirty="0">
                <a:latin typeface="Verdana"/>
                <a:cs typeface="Verdana"/>
              </a:rPr>
              <a:t>o </a:t>
            </a:r>
            <a:r>
              <a:rPr spc="-5" dirty="0" err="1">
                <a:latin typeface="Verdana"/>
                <a:cs typeface="Verdana"/>
              </a:rPr>
              <a:t>los</a:t>
            </a:r>
            <a:r>
              <a:rPr spc="-5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 </a:t>
            </a:r>
            <a:r>
              <a:rPr spc="-5" dirty="0" err="1">
                <a:latin typeface="Verdana"/>
                <a:cs typeface="Verdana"/>
              </a:rPr>
              <a:t>docentes</a:t>
            </a:r>
            <a:r>
              <a:rPr lang="es-ES" spc="-5" dirty="0">
                <a:latin typeface="Verdana"/>
                <a:cs typeface="Verdana"/>
              </a:rPr>
              <a:t>. </a:t>
            </a:r>
          </a:p>
          <a:p>
            <a:pPr marL="12700" marR="5080" algn="just">
              <a:lnSpc>
                <a:spcPct val="101800"/>
              </a:lnSpc>
              <a:spcBef>
                <a:spcPts val="790"/>
              </a:spcBef>
            </a:pPr>
            <a:endParaRPr lang="es-ES" spc="-5" dirty="0">
              <a:latin typeface="Verdana"/>
              <a:cs typeface="Verdana"/>
            </a:endParaRPr>
          </a:p>
          <a:p>
            <a:pPr marL="12700" marR="5080" algn="just">
              <a:lnSpc>
                <a:spcPct val="101800"/>
              </a:lnSpc>
              <a:spcBef>
                <a:spcPts val="790"/>
              </a:spcBef>
            </a:pPr>
            <a:r>
              <a:rPr spc="30" dirty="0">
                <a:latin typeface="Verdana"/>
                <a:cs typeface="Verdana"/>
              </a:rPr>
              <a:t>Como</a:t>
            </a:r>
            <a:r>
              <a:rPr spc="-80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parte</a:t>
            </a:r>
            <a:r>
              <a:rPr spc="-75" dirty="0">
                <a:latin typeface="Verdana"/>
                <a:cs typeface="Verdana"/>
              </a:rPr>
              <a:t> </a:t>
            </a:r>
            <a:r>
              <a:rPr spc="25" dirty="0">
                <a:latin typeface="Verdana"/>
                <a:cs typeface="Verdana"/>
              </a:rPr>
              <a:t>de</a:t>
            </a:r>
            <a:r>
              <a:rPr spc="-75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la</a:t>
            </a:r>
            <a:r>
              <a:rPr spc="-85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familiarización</a:t>
            </a:r>
            <a:r>
              <a:rPr spc="-80" dirty="0">
                <a:latin typeface="Verdana"/>
                <a:cs typeface="Verdana"/>
              </a:rPr>
              <a:t> </a:t>
            </a:r>
            <a:r>
              <a:rPr spc="-55" dirty="0">
                <a:latin typeface="Verdana"/>
                <a:cs typeface="Verdana"/>
              </a:rPr>
              <a:t>y</a:t>
            </a:r>
            <a:r>
              <a:rPr spc="-75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acercamiento</a:t>
            </a:r>
            <a:r>
              <a:rPr spc="-8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a</a:t>
            </a:r>
            <a:r>
              <a:rPr spc="-8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la</a:t>
            </a:r>
            <a:r>
              <a:rPr spc="-80" dirty="0">
                <a:latin typeface="Verdana"/>
                <a:cs typeface="Verdana"/>
              </a:rPr>
              <a:t> </a:t>
            </a:r>
            <a:r>
              <a:rPr spc="25" dirty="0">
                <a:latin typeface="Verdana"/>
                <a:cs typeface="Verdana"/>
              </a:rPr>
              <a:t>lengua</a:t>
            </a:r>
            <a:r>
              <a:rPr spc="-80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inglesa</a:t>
            </a:r>
            <a:r>
              <a:rPr spc="-85" dirty="0">
                <a:latin typeface="Verdana"/>
                <a:cs typeface="Verdana"/>
              </a:rPr>
              <a:t> </a:t>
            </a:r>
            <a:r>
              <a:rPr spc="-15" dirty="0">
                <a:latin typeface="Verdana"/>
                <a:cs typeface="Verdana"/>
              </a:rPr>
              <a:t>se</a:t>
            </a:r>
            <a:r>
              <a:rPr spc="-75" dirty="0">
                <a:latin typeface="Verdana"/>
                <a:cs typeface="Verdana"/>
              </a:rPr>
              <a:t> </a:t>
            </a:r>
            <a:r>
              <a:rPr spc="15" dirty="0">
                <a:latin typeface="Verdana"/>
                <a:cs typeface="Verdana"/>
              </a:rPr>
              <a:t>pretende</a:t>
            </a:r>
            <a:r>
              <a:rPr spc="-75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que</a:t>
            </a:r>
            <a:r>
              <a:rPr spc="-80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niñas</a:t>
            </a:r>
            <a:r>
              <a:rPr spc="-80" dirty="0">
                <a:latin typeface="Verdana"/>
                <a:cs typeface="Verdana"/>
              </a:rPr>
              <a:t> </a:t>
            </a:r>
            <a:r>
              <a:rPr spc="-55" dirty="0">
                <a:latin typeface="Verdana"/>
                <a:cs typeface="Verdana"/>
              </a:rPr>
              <a:t>y</a:t>
            </a:r>
            <a:r>
              <a:rPr spc="-75" dirty="0">
                <a:latin typeface="Verdana"/>
                <a:cs typeface="Verdana"/>
              </a:rPr>
              <a:t> </a:t>
            </a:r>
            <a:r>
              <a:rPr spc="15" dirty="0">
                <a:latin typeface="Verdana"/>
                <a:cs typeface="Verdana"/>
              </a:rPr>
              <a:t>niños</a:t>
            </a:r>
            <a:r>
              <a:rPr spc="-85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reconozcan</a:t>
            </a:r>
            <a:r>
              <a:rPr spc="-80" dirty="0">
                <a:latin typeface="Verdana"/>
                <a:cs typeface="Verdana"/>
              </a:rPr>
              <a:t> </a:t>
            </a:r>
            <a:r>
              <a:rPr spc="35" dirty="0">
                <a:latin typeface="Verdana"/>
                <a:cs typeface="Verdana"/>
              </a:rPr>
              <a:t>que</a:t>
            </a:r>
            <a:r>
              <a:rPr spc="-75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las </a:t>
            </a:r>
            <a:r>
              <a:rPr spc="-375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situaciones </a:t>
            </a:r>
            <a:r>
              <a:rPr spc="-55" dirty="0">
                <a:latin typeface="Verdana"/>
                <a:cs typeface="Verdana"/>
              </a:rPr>
              <a:t>y </a:t>
            </a:r>
            <a:r>
              <a:rPr spc="-5" dirty="0">
                <a:latin typeface="Verdana"/>
                <a:cs typeface="Verdana"/>
              </a:rPr>
              <a:t>objetos </a:t>
            </a:r>
            <a:r>
              <a:rPr spc="-15" dirty="0">
                <a:latin typeface="Verdana"/>
                <a:cs typeface="Verdana"/>
              </a:rPr>
              <a:t>se </a:t>
            </a:r>
            <a:r>
              <a:rPr spc="-5" dirty="0">
                <a:latin typeface="Verdana"/>
                <a:cs typeface="Verdana"/>
              </a:rPr>
              <a:t>dicen, </a:t>
            </a:r>
            <a:r>
              <a:rPr spc="20" dirty="0">
                <a:latin typeface="Verdana"/>
                <a:cs typeface="Verdana"/>
              </a:rPr>
              <a:t>escuchan </a:t>
            </a:r>
            <a:r>
              <a:rPr spc="-55" dirty="0">
                <a:latin typeface="Verdana"/>
                <a:cs typeface="Verdana"/>
              </a:rPr>
              <a:t>y </a:t>
            </a:r>
            <a:r>
              <a:rPr spc="10" dirty="0">
                <a:latin typeface="Verdana"/>
                <a:cs typeface="Verdana"/>
              </a:rPr>
              <a:t>escriben </a:t>
            </a:r>
            <a:r>
              <a:rPr spc="30" dirty="0">
                <a:latin typeface="Verdana"/>
                <a:cs typeface="Verdana"/>
              </a:rPr>
              <a:t>de </a:t>
            </a:r>
            <a:r>
              <a:rPr spc="10" dirty="0">
                <a:latin typeface="Verdana"/>
                <a:cs typeface="Verdana"/>
              </a:rPr>
              <a:t>manera </a:t>
            </a:r>
            <a:r>
              <a:rPr spc="5" dirty="0">
                <a:latin typeface="Verdana"/>
                <a:cs typeface="Verdana"/>
              </a:rPr>
              <a:t>diferente entre el </a:t>
            </a:r>
            <a:r>
              <a:rPr spc="10" dirty="0">
                <a:latin typeface="Verdana"/>
                <a:cs typeface="Verdana"/>
              </a:rPr>
              <a:t>inglés </a:t>
            </a:r>
            <a:r>
              <a:rPr spc="-55" dirty="0">
                <a:latin typeface="Verdana"/>
                <a:cs typeface="Verdana"/>
              </a:rPr>
              <a:t>y </a:t>
            </a:r>
            <a:r>
              <a:rPr spc="5" dirty="0">
                <a:latin typeface="Verdana"/>
                <a:cs typeface="Verdana"/>
              </a:rPr>
              <a:t>su </a:t>
            </a:r>
            <a:r>
              <a:rPr spc="25" dirty="0">
                <a:latin typeface="Verdana"/>
                <a:cs typeface="Verdana"/>
              </a:rPr>
              <a:t>lengua </a:t>
            </a:r>
            <a:r>
              <a:rPr spc="-15" dirty="0" err="1">
                <a:latin typeface="Verdana"/>
                <a:cs typeface="Verdana"/>
              </a:rPr>
              <a:t>materna</a:t>
            </a:r>
            <a:endParaRPr lang="es-ES" spc="-15" dirty="0">
              <a:latin typeface="Verdana"/>
              <a:cs typeface="Verdana"/>
            </a:endParaRPr>
          </a:p>
          <a:p>
            <a:pPr marL="12700" marR="5080" algn="just">
              <a:lnSpc>
                <a:spcPct val="101800"/>
              </a:lnSpc>
              <a:spcBef>
                <a:spcPts val="790"/>
              </a:spcBef>
            </a:pPr>
            <a:endParaRPr dirty="0">
              <a:latin typeface="Verdana"/>
              <a:cs typeface="Verdana"/>
            </a:endParaRPr>
          </a:p>
          <a:p>
            <a:pPr marL="12700" marR="5715" algn="just">
              <a:lnSpc>
                <a:spcPct val="101499"/>
              </a:lnSpc>
              <a:spcBef>
                <a:spcPts val="795"/>
              </a:spcBef>
            </a:pPr>
            <a:r>
              <a:rPr spc="10" dirty="0">
                <a:latin typeface="Verdana"/>
                <a:cs typeface="Verdana"/>
              </a:rPr>
              <a:t>Otro</a:t>
            </a:r>
            <a:r>
              <a:rPr spc="-140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aspecto</a:t>
            </a:r>
            <a:r>
              <a:rPr spc="-140" dirty="0">
                <a:latin typeface="Verdana"/>
                <a:cs typeface="Verdana"/>
              </a:rPr>
              <a:t> </a:t>
            </a:r>
            <a:r>
              <a:rPr spc="40" dirty="0">
                <a:latin typeface="Verdana"/>
                <a:cs typeface="Verdana"/>
              </a:rPr>
              <a:t>como</a:t>
            </a:r>
            <a:r>
              <a:rPr spc="-140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parte</a:t>
            </a:r>
            <a:r>
              <a:rPr spc="-120" dirty="0">
                <a:latin typeface="Verdana"/>
                <a:cs typeface="Verdana"/>
              </a:rPr>
              <a:t> </a:t>
            </a:r>
            <a:r>
              <a:rPr spc="15" dirty="0">
                <a:latin typeface="Verdana"/>
                <a:cs typeface="Verdana"/>
              </a:rPr>
              <a:t>del</a:t>
            </a:r>
            <a:r>
              <a:rPr spc="-140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acercamiento</a:t>
            </a:r>
            <a:r>
              <a:rPr spc="-13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a</a:t>
            </a:r>
            <a:r>
              <a:rPr spc="-145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la</a:t>
            </a:r>
            <a:r>
              <a:rPr spc="-135" dirty="0">
                <a:latin typeface="Verdana"/>
                <a:cs typeface="Verdana"/>
              </a:rPr>
              <a:t> </a:t>
            </a:r>
            <a:r>
              <a:rPr spc="25" dirty="0">
                <a:latin typeface="Verdana"/>
                <a:cs typeface="Verdana"/>
              </a:rPr>
              <a:t>lengua</a:t>
            </a:r>
            <a:r>
              <a:rPr spc="-135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extranjera</a:t>
            </a:r>
            <a:r>
              <a:rPr spc="-130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inglés</a:t>
            </a:r>
            <a:r>
              <a:rPr spc="-145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es</a:t>
            </a:r>
            <a:r>
              <a:rPr spc="-145" dirty="0">
                <a:latin typeface="Verdana"/>
                <a:cs typeface="Verdana"/>
              </a:rPr>
              <a:t> </a:t>
            </a:r>
            <a:r>
              <a:rPr spc="35" dirty="0">
                <a:latin typeface="Verdana"/>
                <a:cs typeface="Verdana"/>
              </a:rPr>
              <a:t>que</a:t>
            </a:r>
            <a:r>
              <a:rPr spc="-135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se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familiaricen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35" dirty="0">
                <a:latin typeface="Verdana"/>
                <a:cs typeface="Verdana"/>
              </a:rPr>
              <a:t>con</a:t>
            </a:r>
            <a:r>
              <a:rPr spc="-15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los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sonidos</a:t>
            </a:r>
            <a:r>
              <a:rPr spc="-145" dirty="0">
                <a:latin typeface="Verdana"/>
                <a:cs typeface="Verdana"/>
              </a:rPr>
              <a:t> </a:t>
            </a:r>
            <a:r>
              <a:rPr spc="-55" dirty="0">
                <a:latin typeface="Verdana"/>
                <a:cs typeface="Verdana"/>
              </a:rPr>
              <a:t>y</a:t>
            </a:r>
            <a:r>
              <a:rPr spc="-145" dirty="0">
                <a:latin typeface="Verdana"/>
                <a:cs typeface="Verdana"/>
              </a:rPr>
              <a:t> </a:t>
            </a:r>
            <a:r>
              <a:rPr spc="10" dirty="0">
                <a:latin typeface="Verdana"/>
                <a:cs typeface="Verdana"/>
              </a:rPr>
              <a:t>algunas </a:t>
            </a:r>
            <a:r>
              <a:rPr spc="-375" dirty="0">
                <a:latin typeface="Verdana"/>
                <a:cs typeface="Verdana"/>
              </a:rPr>
              <a:t> </a:t>
            </a:r>
            <a:r>
              <a:rPr dirty="0">
                <a:latin typeface="Verdana"/>
                <a:cs typeface="Verdana"/>
              </a:rPr>
              <a:t>formas </a:t>
            </a:r>
            <a:r>
              <a:rPr spc="30" dirty="0">
                <a:latin typeface="Verdana"/>
                <a:cs typeface="Verdana"/>
              </a:rPr>
              <a:t>de </a:t>
            </a:r>
            <a:r>
              <a:rPr spc="5" dirty="0">
                <a:latin typeface="Verdana"/>
                <a:cs typeface="Verdana"/>
              </a:rPr>
              <a:t>pronunciación, </a:t>
            </a:r>
            <a:r>
              <a:rPr spc="10" dirty="0">
                <a:latin typeface="Verdana"/>
                <a:cs typeface="Verdana"/>
              </a:rPr>
              <a:t>siempre </a:t>
            </a:r>
            <a:r>
              <a:rPr spc="15" dirty="0">
                <a:latin typeface="Verdana"/>
                <a:cs typeface="Verdana"/>
              </a:rPr>
              <a:t>dentro </a:t>
            </a:r>
            <a:r>
              <a:rPr spc="30" dirty="0">
                <a:latin typeface="Verdana"/>
                <a:cs typeface="Verdana"/>
              </a:rPr>
              <a:t>de </a:t>
            </a:r>
            <a:r>
              <a:rPr spc="25" dirty="0">
                <a:latin typeface="Verdana"/>
                <a:cs typeface="Verdana"/>
              </a:rPr>
              <a:t>una </a:t>
            </a:r>
            <a:r>
              <a:rPr spc="10" dirty="0">
                <a:latin typeface="Verdana"/>
                <a:cs typeface="Verdana"/>
              </a:rPr>
              <a:t>situación </a:t>
            </a:r>
            <a:r>
              <a:rPr spc="-25" dirty="0">
                <a:latin typeface="Verdana"/>
                <a:cs typeface="Verdana"/>
              </a:rPr>
              <a:t>real </a:t>
            </a:r>
            <a:r>
              <a:rPr spc="30" dirty="0">
                <a:latin typeface="Verdana"/>
                <a:cs typeface="Verdana"/>
              </a:rPr>
              <a:t>de </a:t>
            </a:r>
            <a:r>
              <a:rPr spc="30" dirty="0" err="1">
                <a:latin typeface="Verdana"/>
                <a:cs typeface="Verdana"/>
              </a:rPr>
              <a:t>comunicación</a:t>
            </a:r>
            <a:r>
              <a:rPr lang="es-ES" spc="30" dirty="0">
                <a:latin typeface="Verdana"/>
                <a:cs typeface="Verdana"/>
              </a:rPr>
              <a:t>.</a:t>
            </a:r>
          </a:p>
          <a:p>
            <a:pPr marL="12700" marR="5715" algn="just">
              <a:lnSpc>
                <a:spcPct val="101499"/>
              </a:lnSpc>
              <a:spcBef>
                <a:spcPts val="795"/>
              </a:spcBef>
            </a:pPr>
            <a:endParaRPr dirty="0">
              <a:latin typeface="Verdana"/>
              <a:cs typeface="Verdana"/>
            </a:endParaRPr>
          </a:p>
          <a:p>
            <a:pPr marL="12700" marR="5080" algn="just">
              <a:lnSpc>
                <a:spcPct val="101400"/>
              </a:lnSpc>
              <a:spcBef>
                <a:spcPts val="810"/>
              </a:spcBef>
            </a:pPr>
            <a:r>
              <a:rPr spc="-5" dirty="0">
                <a:latin typeface="Verdana"/>
                <a:cs typeface="Verdana"/>
              </a:rPr>
              <a:t>Es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15" dirty="0">
                <a:latin typeface="Verdana"/>
                <a:cs typeface="Verdana"/>
              </a:rPr>
              <a:t>importante</a:t>
            </a:r>
            <a:r>
              <a:rPr spc="-120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que</a:t>
            </a:r>
            <a:r>
              <a:rPr spc="-120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las</a:t>
            </a:r>
            <a:r>
              <a:rPr spc="-140" dirty="0">
                <a:latin typeface="Verdana"/>
                <a:cs typeface="Verdana"/>
              </a:rPr>
              <a:t> </a:t>
            </a:r>
            <a:r>
              <a:rPr spc="70" dirty="0">
                <a:latin typeface="Verdana"/>
                <a:cs typeface="Verdana"/>
              </a:rPr>
              <a:t>NN</a:t>
            </a:r>
            <a:r>
              <a:rPr spc="-135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estén</a:t>
            </a:r>
            <a:r>
              <a:rPr spc="-130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expuestos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a</a:t>
            </a:r>
            <a:r>
              <a:rPr spc="-140" dirty="0">
                <a:latin typeface="Verdana"/>
                <a:cs typeface="Verdana"/>
              </a:rPr>
              <a:t> </a:t>
            </a:r>
            <a:r>
              <a:rPr spc="-10" dirty="0">
                <a:latin typeface="Verdana"/>
                <a:cs typeface="Verdana"/>
              </a:rPr>
              <a:t>la</a:t>
            </a:r>
            <a:r>
              <a:rPr spc="-135" dirty="0">
                <a:latin typeface="Verdana"/>
                <a:cs typeface="Verdana"/>
              </a:rPr>
              <a:t> </a:t>
            </a:r>
            <a:r>
              <a:rPr spc="25" dirty="0">
                <a:latin typeface="Verdana"/>
                <a:cs typeface="Verdana"/>
              </a:rPr>
              <a:t>lengua</a:t>
            </a:r>
            <a:r>
              <a:rPr spc="-140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inglesa</a:t>
            </a:r>
            <a:r>
              <a:rPr spc="-130" dirty="0">
                <a:latin typeface="Verdana"/>
                <a:cs typeface="Verdana"/>
              </a:rPr>
              <a:t> </a:t>
            </a:r>
            <a:r>
              <a:rPr spc="30" dirty="0">
                <a:latin typeface="Verdana"/>
                <a:cs typeface="Verdana"/>
              </a:rPr>
              <a:t>en</a:t>
            </a:r>
            <a:r>
              <a:rPr spc="-130" dirty="0">
                <a:latin typeface="Verdana"/>
                <a:cs typeface="Verdana"/>
              </a:rPr>
              <a:t> </a:t>
            </a:r>
            <a:r>
              <a:rPr spc="-15" dirty="0">
                <a:latin typeface="Verdana"/>
                <a:cs typeface="Verdana"/>
              </a:rPr>
              <a:t>sus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-20" dirty="0">
                <a:latin typeface="Verdana"/>
                <a:cs typeface="Verdana"/>
              </a:rPr>
              <a:t>diversas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formas</a:t>
            </a:r>
            <a:r>
              <a:rPr spc="-125" dirty="0">
                <a:latin typeface="Verdana"/>
                <a:cs typeface="Verdana"/>
              </a:rPr>
              <a:t> </a:t>
            </a:r>
            <a:r>
              <a:rPr spc="25" dirty="0">
                <a:latin typeface="Verdana"/>
                <a:cs typeface="Verdana"/>
              </a:rPr>
              <a:t>de</a:t>
            </a:r>
            <a:r>
              <a:rPr spc="-135" dirty="0">
                <a:latin typeface="Verdana"/>
                <a:cs typeface="Verdana"/>
              </a:rPr>
              <a:t> </a:t>
            </a:r>
            <a:r>
              <a:rPr spc="-30" dirty="0">
                <a:latin typeface="Verdana"/>
                <a:cs typeface="Verdana"/>
              </a:rPr>
              <a:t>expresión:</a:t>
            </a:r>
            <a:r>
              <a:rPr spc="-114" dirty="0">
                <a:latin typeface="Verdana"/>
                <a:cs typeface="Verdana"/>
              </a:rPr>
              <a:t> </a:t>
            </a:r>
            <a:r>
              <a:rPr spc="5" dirty="0">
                <a:latin typeface="Verdana"/>
                <a:cs typeface="Verdana"/>
              </a:rPr>
              <a:t>lenguaje</a:t>
            </a:r>
            <a:r>
              <a:rPr spc="-140" dirty="0">
                <a:latin typeface="Verdana"/>
                <a:cs typeface="Verdana"/>
              </a:rPr>
              <a:t> </a:t>
            </a:r>
            <a:r>
              <a:rPr spc="-45" dirty="0">
                <a:latin typeface="Verdana"/>
                <a:cs typeface="Verdana"/>
              </a:rPr>
              <a:t>oral,</a:t>
            </a:r>
            <a:r>
              <a:rPr spc="-114" dirty="0">
                <a:latin typeface="Verdana"/>
                <a:cs typeface="Verdana"/>
              </a:rPr>
              <a:t> </a:t>
            </a:r>
            <a:r>
              <a:rPr spc="-5" dirty="0">
                <a:latin typeface="Verdana"/>
                <a:cs typeface="Verdana"/>
              </a:rPr>
              <a:t>escrito </a:t>
            </a:r>
            <a:r>
              <a:rPr spc="-375" dirty="0">
                <a:latin typeface="Verdana"/>
                <a:cs typeface="Verdana"/>
              </a:rPr>
              <a:t> </a:t>
            </a:r>
            <a:r>
              <a:rPr spc="-55" dirty="0">
                <a:latin typeface="Verdana"/>
                <a:cs typeface="Verdana"/>
              </a:rPr>
              <a:t>y</a:t>
            </a:r>
            <a:r>
              <a:rPr spc="-25" dirty="0">
                <a:latin typeface="Verdana"/>
                <a:cs typeface="Verdana"/>
              </a:rPr>
              <a:t> </a:t>
            </a:r>
            <a:r>
              <a:rPr spc="-20" dirty="0" err="1">
                <a:latin typeface="Verdana"/>
                <a:cs typeface="Verdana"/>
              </a:rPr>
              <a:t>artístico</a:t>
            </a:r>
            <a:r>
              <a:rPr lang="es-ES" spc="-20" dirty="0">
                <a:latin typeface="Verdana"/>
                <a:cs typeface="Verdana"/>
              </a:rPr>
              <a:t>.</a:t>
            </a:r>
            <a:endParaRPr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7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60A6B403-3EC6-A156-F5EC-418BBD1B74A0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578355" y="1063243"/>
            <a:ext cx="689990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Panorama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55" dirty="0">
                <a:solidFill>
                  <a:srgbClr val="9D2348"/>
                </a:solidFill>
                <a:latin typeface="Verdana"/>
                <a:cs typeface="Verdana"/>
              </a:rPr>
              <a:t>los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40" dirty="0">
                <a:solidFill>
                  <a:srgbClr val="9D2348"/>
                </a:solidFill>
                <a:latin typeface="Verdana"/>
                <a:cs typeface="Verdana"/>
              </a:rPr>
              <a:t>Contenidos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60" dirty="0">
                <a:solidFill>
                  <a:srgbClr val="9D2348"/>
                </a:solidFill>
                <a:latin typeface="Verdana"/>
                <a:cs typeface="Verdana"/>
              </a:rPr>
              <a:t>la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55" dirty="0">
                <a:solidFill>
                  <a:srgbClr val="9D2348"/>
                </a:solidFill>
                <a:latin typeface="Verdana"/>
                <a:cs typeface="Verdana"/>
              </a:rPr>
              <a:t>Fase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150" dirty="0">
                <a:solidFill>
                  <a:srgbClr val="9D2348"/>
                </a:solidFill>
                <a:latin typeface="Verdana"/>
                <a:cs typeface="Verdana"/>
              </a:rPr>
              <a:t>2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para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el</a:t>
            </a:r>
            <a:r>
              <a:rPr sz="12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50" dirty="0">
                <a:solidFill>
                  <a:srgbClr val="9D2348"/>
                </a:solidFill>
                <a:latin typeface="Verdana"/>
                <a:cs typeface="Verdana"/>
              </a:rPr>
              <a:t>Programa</a:t>
            </a:r>
            <a:r>
              <a:rPr sz="1200" b="1" spc="-6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45" dirty="0">
                <a:solidFill>
                  <a:srgbClr val="9D2348"/>
                </a:solidFill>
                <a:latin typeface="Verdana"/>
                <a:cs typeface="Verdana"/>
              </a:rPr>
              <a:t>Nacional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30" dirty="0">
                <a:solidFill>
                  <a:srgbClr val="9D2348"/>
                </a:solidFill>
                <a:latin typeface="Verdana"/>
                <a:cs typeface="Verdana"/>
              </a:rPr>
              <a:t>de</a:t>
            </a:r>
            <a:r>
              <a:rPr sz="1200" b="1" spc="-75" dirty="0">
                <a:solidFill>
                  <a:srgbClr val="9D2348"/>
                </a:solidFill>
                <a:latin typeface="Verdana"/>
                <a:cs typeface="Verdana"/>
              </a:rPr>
              <a:t> Inglés</a:t>
            </a:r>
            <a:r>
              <a:rPr sz="1200" b="1" spc="-7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200" b="1" spc="-120" dirty="0">
                <a:solidFill>
                  <a:srgbClr val="9D2348"/>
                </a:solidFill>
                <a:latin typeface="Verdana"/>
                <a:cs typeface="Verdana"/>
              </a:rPr>
              <a:t>(PRONI)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8</a:t>
            </a:fld>
            <a:endParaRPr spc="-135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184371"/>
              </p:ext>
            </p:extLst>
          </p:nvPr>
        </p:nvGraphicFramePr>
        <p:xfrm>
          <a:off x="896111" y="1432547"/>
          <a:ext cx="8255635" cy="56559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708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432434">
                        <a:lnSpc>
                          <a:spcPts val="1300"/>
                        </a:lnSpc>
                        <a:spcBef>
                          <a:spcPts val="955"/>
                        </a:spcBef>
                      </a:pPr>
                      <a:r>
                        <a:rPr sz="1200" b="1" spc="-35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Contenidos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200" b="1" spc="-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Procesos</a:t>
                      </a:r>
                      <a:r>
                        <a:rPr sz="1200" b="1" spc="-7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desarrollo</a:t>
                      </a:r>
                      <a:r>
                        <a:rPr sz="12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aprendizajes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47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2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g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ado</a:t>
                      </a:r>
                      <a:r>
                        <a:rPr sz="1200" b="1" spc="-8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b="1" spc="-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ee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co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l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ar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412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518159" marR="265430" indent="-247015">
                        <a:lnSpc>
                          <a:spcPct val="102000"/>
                        </a:lnSpc>
                        <a:spcBef>
                          <a:spcPts val="165"/>
                        </a:spcBef>
                      </a:pPr>
                      <a:r>
                        <a:rPr sz="1200" b="1" spc="-2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2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10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ag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  </a:t>
                      </a:r>
                      <a:r>
                        <a:rPr sz="1200" b="1" spc="-45" dirty="0">
                          <a:latin typeface="Verdana"/>
                          <a:cs typeface="Verdana"/>
                        </a:rPr>
                        <a:t>identidad.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09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indent="-144145">
                        <a:lnSpc>
                          <a:spcPts val="115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enuncia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el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nombre,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género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edad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sí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mismo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otras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personas.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1770" indent="-144145">
                        <a:lnSpc>
                          <a:spcPts val="12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-5" dirty="0">
                          <a:latin typeface="Verdana"/>
                          <a:cs typeface="Verdana"/>
                        </a:rPr>
                        <a:t>Señ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mbr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2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cu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h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.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0294">
                <a:tc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</a:pPr>
                      <a:r>
                        <a:rPr sz="1200" b="1" spc="-60" dirty="0">
                          <a:latin typeface="Verdana"/>
                          <a:cs typeface="Verdana"/>
                        </a:rPr>
                        <a:t>Sensaciones,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132080" marR="125730" indent="-635" algn="ctr">
                        <a:lnSpc>
                          <a:spcPct val="101299"/>
                        </a:lnSpc>
                      </a:pPr>
                      <a:r>
                        <a:rPr sz="1200" b="1" spc="-50" dirty="0">
                          <a:latin typeface="Verdana"/>
                          <a:cs typeface="Verdana"/>
                        </a:rPr>
                        <a:t>emociones, </a:t>
                      </a:r>
                      <a:r>
                        <a:rPr sz="12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sen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ien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id</a:t>
                      </a:r>
                      <a:r>
                        <a:rPr sz="1200" b="1" spc="-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  </a:t>
                      </a:r>
                      <a:r>
                        <a:rPr sz="1200" b="1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len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1200" b="1" spc="-60" dirty="0">
                          <a:latin typeface="Verdana"/>
                          <a:cs typeface="Verdana"/>
                        </a:rPr>
                        <a:t>inglesa.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indent="-144145">
                        <a:lnSpc>
                          <a:spcPct val="100000"/>
                        </a:lnSpc>
                        <a:spcBef>
                          <a:spcPts val="91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2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sensaciones,</a:t>
                      </a:r>
                      <a:r>
                        <a:rPr sz="1200" spc="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emociones,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sentimientos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ideas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200" spc="6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escuchar</a:t>
                      </a:r>
                      <a:r>
                        <a:rPr sz="12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repetir</a:t>
                      </a:r>
                      <a:r>
                        <a:rPr sz="120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rimas,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canciones</a:t>
                      </a:r>
                      <a:r>
                        <a:rPr sz="1200" spc="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1770">
                        <a:lnSpc>
                          <a:spcPts val="116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ju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gua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j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1770" indent="-144145">
                        <a:lnSpc>
                          <a:spcPts val="128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sensaciones,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emociones,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sentimientos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ideas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al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interactuar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otras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personas.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1162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0" marR="95885" indent="-151130">
                        <a:lnSpc>
                          <a:spcPct val="102000"/>
                        </a:lnSpc>
                      </a:pPr>
                      <a:r>
                        <a:rPr sz="1200" b="1" spc="-6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-2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x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  en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len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ingles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.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marR="61594" indent="-143510">
                        <a:lnSpc>
                          <a:spcPts val="1220"/>
                        </a:lnSpc>
                        <a:spcBef>
                          <a:spcPts val="20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15" dirty="0">
                          <a:latin typeface="Verdana"/>
                          <a:cs typeface="Verdana"/>
                        </a:rPr>
                        <a:t>Escucha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 repite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 canciones,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adivinanzas,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trabalenguas,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rimas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infantiles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otros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juegos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lenguaje </a:t>
                      </a:r>
                      <a:r>
                        <a:rPr sz="1200" spc="-3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sencillos.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1770" indent="-144145">
                        <a:lnSpc>
                          <a:spcPts val="114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15" dirty="0">
                          <a:latin typeface="Verdana"/>
                          <a:cs typeface="Verdana"/>
                        </a:rPr>
                        <a:t>Escucha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participa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lectura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cuentos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cortos.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1770" indent="-144145">
                        <a:lnSpc>
                          <a:spcPts val="12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20" dirty="0">
                          <a:latin typeface="Verdana"/>
                          <a:cs typeface="Verdana"/>
                        </a:rPr>
                        <a:t>Entiende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palabras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cuentos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diversos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tipos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textos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cortos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las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pronuncia.</a:t>
                      </a: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2725">
                <a:tc>
                  <a:txBody>
                    <a:bodyPr/>
                    <a:lstStyle/>
                    <a:p>
                      <a:pPr marL="139700" marR="135255" indent="176530">
                        <a:lnSpc>
                          <a:spcPct val="101000"/>
                        </a:lnSpc>
                        <a:spcBef>
                          <a:spcPts val="800"/>
                        </a:spcBef>
                      </a:pPr>
                      <a:r>
                        <a:rPr sz="1200" b="1" spc="-50" dirty="0">
                          <a:latin typeface="Verdana"/>
                          <a:cs typeface="Verdana"/>
                        </a:rPr>
                        <a:t>Manifestaciones </a:t>
                      </a:r>
                      <a:r>
                        <a:rPr sz="1200" b="1" spc="-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b="1" spc="20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b="1" spc="2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ís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s.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5590" indent="-229235">
                        <a:lnSpc>
                          <a:spcPts val="11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275590" algn="l"/>
                          <a:tab pos="276225" algn="l"/>
                        </a:tabLst>
                      </a:pPr>
                      <a:r>
                        <a:rPr sz="1200" spc="20" dirty="0">
                          <a:latin typeface="Verdana"/>
                          <a:cs typeface="Verdana"/>
                        </a:rPr>
                        <a:t>Reconoce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nombra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objetos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que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se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emplean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tradiciones,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celebraciones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y/o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festividades.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275590" indent="-229235">
                        <a:lnSpc>
                          <a:spcPts val="122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275590" algn="l"/>
                          <a:tab pos="276225" algn="l"/>
                        </a:tabLst>
                      </a:pPr>
                      <a:r>
                        <a:rPr sz="12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nombra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colores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formas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presentes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manifestaciones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culturales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artísticas.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275590" indent="-229235">
                        <a:lnSpc>
                          <a:spcPts val="12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275590" algn="l"/>
                          <a:tab pos="276225" algn="l"/>
                        </a:tabLst>
                      </a:pPr>
                      <a:r>
                        <a:rPr sz="1200" spc="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expresiones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lingüísticas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asociadas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manifestaciones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culturales.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05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577215" marR="168910" indent="-402590">
                        <a:lnSpc>
                          <a:spcPct val="102000"/>
                        </a:lnSpc>
                      </a:pPr>
                      <a:r>
                        <a:rPr sz="12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at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les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y  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sociales.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marR="59055" indent="-143510">
                        <a:lnSpc>
                          <a:spcPts val="1220"/>
                        </a:lnSpc>
                        <a:spcBef>
                          <a:spcPts val="5"/>
                        </a:spcBef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20" dirty="0">
                          <a:latin typeface="Verdana"/>
                          <a:cs typeface="Verdana"/>
                        </a:rPr>
                        <a:t>Reconoce</a:t>
                      </a:r>
                      <a:r>
                        <a:rPr sz="1200" spc="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personas,</a:t>
                      </a:r>
                      <a:r>
                        <a:rPr sz="1200" spc="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objetos</a:t>
                      </a:r>
                      <a:r>
                        <a:rPr sz="1200" spc="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acciones</a:t>
                      </a:r>
                      <a:r>
                        <a:rPr sz="1200" spc="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diálogos</a:t>
                      </a:r>
                      <a:r>
                        <a:rPr sz="1200" spc="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cortos</a:t>
                      </a:r>
                      <a:r>
                        <a:rPr sz="1200" spc="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vinculados</a:t>
                      </a:r>
                      <a:r>
                        <a:rPr sz="1200" spc="1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200" spc="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entornos</a:t>
                      </a:r>
                      <a:r>
                        <a:rPr sz="1200" spc="1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naturales</a:t>
                      </a:r>
                      <a:r>
                        <a:rPr sz="1200" spc="1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 </a:t>
                      </a:r>
                      <a:r>
                        <a:rPr sz="1200" spc="-3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sociales.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1770" indent="-144145">
                        <a:lnSpc>
                          <a:spcPts val="114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-5" dirty="0">
                          <a:latin typeface="Verdana"/>
                          <a:cs typeface="Verdana"/>
                        </a:rPr>
                        <a:t>Iden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iﬁ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ca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men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saj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di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á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g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ca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l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eñ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li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z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ac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,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oy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á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ág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ne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.</a:t>
                      </a:r>
                    </a:p>
                    <a:p>
                      <a:pPr marL="191770" indent="-144145">
                        <a:lnSpc>
                          <a:spcPts val="12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10" dirty="0">
                          <a:latin typeface="Verdana"/>
                          <a:cs typeface="Verdana"/>
                        </a:rPr>
                        <a:t>Reacciona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ante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situaciones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contextuales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que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identiﬁca</a:t>
                      </a:r>
                      <a:r>
                        <a:rPr sz="120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diálogos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cortos</a:t>
                      </a:r>
                      <a:r>
                        <a:rPr sz="1200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vinculados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con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entornos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17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Verdana"/>
                          <a:cs typeface="Verdana"/>
                        </a:rPr>
                        <a:t>n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atu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s.</a:t>
                      </a: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pPr marL="138430" marR="130175" indent="-3175" algn="ctr">
                        <a:lnSpc>
                          <a:spcPct val="101699"/>
                        </a:lnSpc>
                        <a:spcBef>
                          <a:spcPts val="165"/>
                        </a:spcBef>
                      </a:pPr>
                      <a:r>
                        <a:rPr sz="1200" b="1" spc="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le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m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b="1" spc="-7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u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rs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  </a:t>
                      </a:r>
                      <a:r>
                        <a:rPr sz="1200" b="1" spc="10" dirty="0">
                          <a:latin typeface="Tahoma"/>
                          <a:cs typeface="Tahoma"/>
                        </a:rPr>
                        <a:t>gráﬁcos, </a:t>
                      </a:r>
                      <a:r>
                        <a:rPr sz="1200" b="1" spc="20" dirty="0">
                          <a:latin typeface="Tahoma"/>
                          <a:cs typeface="Tahoma"/>
                        </a:rPr>
                        <a:t>lúdicos </a:t>
                      </a:r>
                      <a:r>
                        <a:rPr sz="1200" b="1" dirty="0">
                          <a:latin typeface="Tahoma"/>
                          <a:cs typeface="Tahoma"/>
                        </a:rPr>
                        <a:t>y </a:t>
                      </a:r>
                      <a:r>
                        <a:rPr sz="1200" b="1" spc="5" dirty="0">
                          <a:latin typeface="Tahoma"/>
                          <a:cs typeface="Tahom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es</a:t>
                      </a:r>
                      <a:r>
                        <a:rPr sz="1200" b="1" spc="-1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é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i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5" dirty="0">
                          <a:latin typeface="Verdana"/>
                          <a:cs typeface="Verdana"/>
                        </a:rPr>
                        <a:t>d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b="1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la</a:t>
                      </a:r>
                      <a:r>
                        <a:rPr sz="1200" b="1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len</a:t>
                      </a:r>
                      <a:r>
                        <a:rPr sz="1200" b="1" spc="5" dirty="0">
                          <a:latin typeface="Verdana"/>
                          <a:cs typeface="Verdana"/>
                        </a:rPr>
                        <a:t>gu</a:t>
                      </a:r>
                      <a:r>
                        <a:rPr sz="1200" b="1" dirty="0">
                          <a:latin typeface="Verdana"/>
                          <a:cs typeface="Verdana"/>
                        </a:rPr>
                        <a:t>a  </a:t>
                      </a:r>
                      <a:r>
                        <a:rPr sz="1200" b="1" spc="-60" dirty="0">
                          <a:latin typeface="Verdana"/>
                          <a:cs typeface="Verdana"/>
                        </a:rPr>
                        <a:t>inglesa.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209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1770" indent="-144145">
                        <a:lnSpc>
                          <a:spcPts val="116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spc="-15" dirty="0">
                          <a:latin typeface="Verdana"/>
                          <a:cs typeface="Verdana"/>
                        </a:rPr>
                        <a:t>Imita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reproduce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movimientos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personas,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animales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acciones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indicadas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una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canción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1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rima.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1770" indent="-144145">
                        <a:lnSpc>
                          <a:spcPts val="122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no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s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c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-1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ar</a:t>
                      </a:r>
                      <a:r>
                        <a:rPr sz="12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o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rm</a:t>
                      </a:r>
                      <a:r>
                        <a:rPr sz="1200" spc="1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00" spc="-9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un</a:t>
                      </a:r>
                      <a:r>
                        <a:rPr sz="1200" spc="-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jugu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t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.</a:t>
                      </a:r>
                    </a:p>
                    <a:p>
                      <a:pPr marL="191770" indent="-144145">
                        <a:lnSpc>
                          <a:spcPts val="1225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Sigue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instrucciones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sencillas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para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participar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en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juegos.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  <a:p>
                      <a:pPr marL="191770" indent="-144145">
                        <a:lnSpc>
                          <a:spcPts val="1270"/>
                        </a:lnSpc>
                        <a:buClr>
                          <a:srgbClr val="FF0000"/>
                        </a:buClr>
                        <a:buSzPct val="110000"/>
                        <a:buFont typeface="Courier New"/>
                        <a:buChar char="o"/>
                        <a:tabLst>
                          <a:tab pos="192405" algn="l"/>
                        </a:tabLst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Sigue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5" dirty="0">
                          <a:latin typeface="Verdana"/>
                          <a:cs typeface="Verdana"/>
                        </a:rPr>
                        <a:t>instrucciones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sencillas</a:t>
                      </a:r>
                      <a:r>
                        <a:rPr sz="1200" spc="-8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30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0" dirty="0">
                          <a:latin typeface="Verdana"/>
                          <a:cs typeface="Verdana"/>
                        </a:rPr>
                        <a:t>una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5" dirty="0">
                          <a:latin typeface="Verdana"/>
                          <a:cs typeface="Verdana"/>
                        </a:rPr>
                        <a:t>receta</a:t>
                      </a:r>
                      <a:r>
                        <a:rPr sz="1200" spc="-7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25" dirty="0">
                          <a:latin typeface="Verdana"/>
                          <a:cs typeface="Verdana"/>
                        </a:rPr>
                        <a:t>de</a:t>
                      </a:r>
                      <a:r>
                        <a:rPr sz="1200" spc="-8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cocina.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object 2">
            <a:extLst>
              <a:ext uri="{FF2B5EF4-FFF2-40B4-BE49-F238E27FC236}">
                <a16:creationId xmlns:a16="http://schemas.microsoft.com/office/drawing/2014/main" id="{1F454558-85FE-6AA9-54D6-2C09AACA94A9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57" y="7131342"/>
            <a:ext cx="10050142" cy="43687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86460" y="858969"/>
            <a:ext cx="8286750" cy="6062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b="1" spc="4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Especiﬁcidades</a:t>
            </a:r>
            <a:r>
              <a:rPr sz="2400" b="1" spc="-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para</a:t>
            </a:r>
            <a:r>
              <a:rPr sz="2400" b="1" spc="-2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3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Fase</a:t>
            </a:r>
            <a:r>
              <a:rPr sz="2400" b="1" spc="-25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400" b="1" spc="-50" dirty="0">
                <a:solidFill>
                  <a:schemeClr val="accent2">
                    <a:lumMod val="75000"/>
                  </a:schemeClr>
                </a:solidFill>
                <a:latin typeface="Tahoma"/>
                <a:cs typeface="Tahoma"/>
              </a:rPr>
              <a:t>3</a:t>
            </a:r>
            <a:endParaRPr sz="2400" dirty="0">
              <a:solidFill>
                <a:schemeClr val="accent2">
                  <a:lumMod val="75000"/>
                </a:schemeClr>
              </a:solidFill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ahoma"/>
              <a:cs typeface="Tahoma"/>
            </a:endParaRPr>
          </a:p>
          <a:p>
            <a:pPr marL="12700" marR="5715" algn="just">
              <a:lnSpc>
                <a:spcPct val="101800"/>
              </a:lnSpc>
              <a:spcBef>
                <a:spcPts val="5"/>
              </a:spcBef>
            </a:pPr>
            <a:r>
              <a:rPr sz="1600" spc="45" dirty="0">
                <a:latin typeface="Verdana"/>
                <a:cs typeface="Verdana"/>
              </a:rPr>
              <a:t>En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spc="-5" dirty="0">
                <a:latin typeface="Verdana"/>
                <a:cs typeface="Verdana"/>
              </a:rPr>
              <a:t>Fase </a:t>
            </a:r>
            <a:r>
              <a:rPr sz="1600" spc="-125" dirty="0">
                <a:latin typeface="Verdana"/>
                <a:cs typeface="Verdana"/>
              </a:rPr>
              <a:t>3. </a:t>
            </a:r>
            <a:r>
              <a:rPr sz="1600" spc="15" dirty="0">
                <a:latin typeface="Verdana"/>
                <a:cs typeface="Verdana"/>
              </a:rPr>
              <a:t>Primero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30" dirty="0">
                <a:latin typeface="Verdana"/>
                <a:cs typeface="Verdana"/>
              </a:rPr>
              <a:t>segundo de </a:t>
            </a:r>
            <a:r>
              <a:rPr sz="1600" spc="-20" dirty="0">
                <a:latin typeface="Verdana"/>
                <a:cs typeface="Verdana"/>
              </a:rPr>
              <a:t>primaria, se </a:t>
            </a:r>
            <a:r>
              <a:rPr sz="1600" spc="15" dirty="0">
                <a:latin typeface="Verdana"/>
                <a:cs typeface="Verdana"/>
              </a:rPr>
              <a:t>pretende </a:t>
            </a:r>
            <a:r>
              <a:rPr sz="1600" spc="45" dirty="0">
                <a:latin typeface="Verdana"/>
                <a:cs typeface="Verdana"/>
              </a:rPr>
              <a:t>un </a:t>
            </a:r>
            <a:r>
              <a:rPr sz="1600" spc="-10" dirty="0">
                <a:latin typeface="Verdana"/>
                <a:cs typeface="Verdana"/>
              </a:rPr>
              <a:t>avance </a:t>
            </a:r>
            <a:r>
              <a:rPr sz="1600" spc="10" dirty="0">
                <a:latin typeface="Verdana"/>
                <a:cs typeface="Verdana"/>
              </a:rPr>
              <a:t>paulatino </a:t>
            </a:r>
            <a:r>
              <a:rPr sz="1600" spc="30" dirty="0">
                <a:latin typeface="Verdana"/>
                <a:cs typeface="Verdana"/>
              </a:rPr>
              <a:t>en </a:t>
            </a:r>
            <a:r>
              <a:rPr sz="1600" spc="5" dirty="0">
                <a:latin typeface="Verdana"/>
                <a:cs typeface="Verdana"/>
              </a:rPr>
              <a:t>el </a:t>
            </a:r>
            <a:r>
              <a:rPr sz="1600" spc="10" dirty="0">
                <a:latin typeface="Verdana"/>
                <a:cs typeface="Verdana"/>
              </a:rPr>
              <a:t>uso </a:t>
            </a:r>
            <a:r>
              <a:rPr sz="1600" spc="25" dirty="0">
                <a:latin typeface="Verdana"/>
                <a:cs typeface="Verdana"/>
              </a:rPr>
              <a:t>de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spc="25" dirty="0">
                <a:latin typeface="Verdana"/>
                <a:cs typeface="Verdana"/>
              </a:rPr>
              <a:t>lengua </a:t>
            </a:r>
            <a:r>
              <a:rPr sz="1600" spc="-35" dirty="0">
                <a:latin typeface="Verdana"/>
                <a:cs typeface="Verdana"/>
              </a:rPr>
              <a:t>extranjera, </a:t>
            </a:r>
            <a:r>
              <a:rPr sz="1600" spc="-20" dirty="0">
                <a:latin typeface="Verdana"/>
                <a:cs typeface="Verdana"/>
              </a:rPr>
              <a:t>al 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expresarse</a:t>
            </a:r>
            <a:r>
              <a:rPr sz="1600" spc="-17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6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comunicarse</a:t>
            </a:r>
            <a:r>
              <a:rPr sz="1600" spc="-175" dirty="0">
                <a:latin typeface="Verdana"/>
                <a:cs typeface="Verdana"/>
              </a:rPr>
              <a:t> </a:t>
            </a:r>
            <a:r>
              <a:rPr sz="1600" spc="30" dirty="0" err="1">
                <a:latin typeface="Verdana"/>
                <a:cs typeface="Verdana"/>
              </a:rPr>
              <a:t>en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-15" dirty="0" err="1">
                <a:latin typeface="Verdana"/>
                <a:cs typeface="Verdana"/>
              </a:rPr>
              <a:t>inglés</a:t>
            </a:r>
            <a:endParaRPr lang="es-ES" sz="1600" spc="-15" dirty="0">
              <a:latin typeface="Verdana"/>
              <a:cs typeface="Verdana"/>
            </a:endParaRPr>
          </a:p>
          <a:p>
            <a:pPr marL="12700" marR="5715" algn="just">
              <a:lnSpc>
                <a:spcPct val="101800"/>
              </a:lnSpc>
              <a:spcBef>
                <a:spcPts val="5"/>
              </a:spcBef>
            </a:pPr>
            <a:endParaRPr lang="es-MX" sz="1600" spc="-15" dirty="0">
              <a:latin typeface="Verdana"/>
              <a:cs typeface="Verdana"/>
            </a:endParaRPr>
          </a:p>
          <a:p>
            <a:pPr marL="12700" marR="5715" algn="just">
              <a:lnSpc>
                <a:spcPct val="101800"/>
              </a:lnSpc>
              <a:spcBef>
                <a:spcPts val="5"/>
              </a:spcBef>
            </a:pPr>
            <a:r>
              <a:rPr sz="1600" spc="45" dirty="0">
                <a:latin typeface="Verdana"/>
                <a:cs typeface="Verdana"/>
              </a:rPr>
              <a:t>En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spc="-20" dirty="0">
                <a:latin typeface="Verdana"/>
                <a:cs typeface="Verdana"/>
              </a:rPr>
              <a:t>fase </a:t>
            </a:r>
            <a:r>
              <a:rPr sz="1600" spc="-15" dirty="0">
                <a:latin typeface="Verdana"/>
                <a:cs typeface="Verdana"/>
              </a:rPr>
              <a:t>se </a:t>
            </a:r>
            <a:r>
              <a:rPr sz="1600" spc="20" dirty="0">
                <a:latin typeface="Verdana"/>
                <a:cs typeface="Verdana"/>
              </a:rPr>
              <a:t>continúa </a:t>
            </a:r>
            <a:r>
              <a:rPr sz="1600" spc="35" dirty="0">
                <a:latin typeface="Verdana"/>
                <a:cs typeface="Verdana"/>
              </a:rPr>
              <a:t>con </a:t>
            </a:r>
            <a:r>
              <a:rPr sz="1600" spc="-5" dirty="0">
                <a:latin typeface="Verdana"/>
                <a:cs typeface="Verdana"/>
              </a:rPr>
              <a:t>los </a:t>
            </a:r>
            <a:r>
              <a:rPr sz="1600" spc="5" dirty="0">
                <a:latin typeface="Verdana"/>
                <a:cs typeface="Verdana"/>
              </a:rPr>
              <a:t>propósitos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35" dirty="0">
                <a:latin typeface="Verdana"/>
                <a:cs typeface="Verdana"/>
              </a:rPr>
              <a:t>que </a:t>
            </a:r>
            <a:r>
              <a:rPr sz="1600" spc="5" dirty="0">
                <a:latin typeface="Verdana"/>
                <a:cs typeface="Verdana"/>
              </a:rPr>
              <a:t>niñas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15" dirty="0">
                <a:latin typeface="Verdana"/>
                <a:cs typeface="Verdana"/>
              </a:rPr>
              <a:t>niños </a:t>
            </a:r>
            <a:r>
              <a:rPr sz="1600" spc="-15" dirty="0">
                <a:latin typeface="Verdana"/>
                <a:cs typeface="Verdana"/>
              </a:rPr>
              <a:t>se </a:t>
            </a:r>
            <a:r>
              <a:rPr sz="1600" spc="5" dirty="0">
                <a:latin typeface="Verdana"/>
                <a:cs typeface="Verdana"/>
              </a:rPr>
              <a:t>familiaricen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10" dirty="0">
                <a:latin typeface="Verdana"/>
                <a:cs typeface="Verdana"/>
              </a:rPr>
              <a:t>usen </a:t>
            </a:r>
            <a:r>
              <a:rPr sz="1600" spc="-5" dirty="0">
                <a:latin typeface="Verdana"/>
                <a:cs typeface="Verdana"/>
              </a:rPr>
              <a:t>expresiones </a:t>
            </a:r>
            <a:r>
              <a:rPr sz="1600" spc="35" dirty="0">
                <a:latin typeface="Verdana"/>
                <a:cs typeface="Verdana"/>
              </a:rPr>
              <a:t>que </a:t>
            </a:r>
            <a:r>
              <a:rPr sz="1600" spc="-20" dirty="0">
                <a:latin typeface="Verdana"/>
                <a:cs typeface="Verdana"/>
              </a:rPr>
              <a:t>les </a:t>
            </a:r>
            <a:r>
              <a:rPr sz="1600" spc="15" dirty="0">
                <a:latin typeface="Verdana"/>
                <a:cs typeface="Verdana"/>
              </a:rPr>
              <a:t>permita </a:t>
            </a:r>
            <a:r>
              <a:rPr sz="1600" spc="20" dirty="0">
                <a:latin typeface="Verdana"/>
                <a:cs typeface="Verdana"/>
              </a:rPr>
              <a:t> nombrar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personas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objetos,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describir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sus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características,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comunicar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con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frases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cortas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emociones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30" dirty="0">
                <a:latin typeface="Verdana"/>
                <a:cs typeface="Verdana"/>
              </a:rPr>
              <a:t>ideas,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participar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comprender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mensajes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tanto</a:t>
            </a:r>
            <a:r>
              <a:rPr sz="1600" spc="-16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textos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orales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como</a:t>
            </a:r>
            <a:r>
              <a:rPr sz="1600" spc="-1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escritos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6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reconocer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apreciar</a:t>
            </a:r>
            <a:r>
              <a:rPr sz="1600" spc="-16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manifestaciones</a:t>
            </a:r>
            <a:r>
              <a:rPr sz="1600" spc="-1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culturales</a:t>
            </a:r>
            <a:r>
              <a:rPr sz="1600" spc="-17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artísticas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lugares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de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habla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inglesa.</a:t>
            </a:r>
            <a:endParaRPr sz="1600" dirty="0">
              <a:latin typeface="Verdana"/>
              <a:cs typeface="Verdana"/>
            </a:endParaRPr>
          </a:p>
          <a:p>
            <a:pPr marL="12700" marR="5080" algn="just">
              <a:lnSpc>
                <a:spcPct val="101800"/>
              </a:lnSpc>
              <a:spcBef>
                <a:spcPts val="790"/>
              </a:spcBef>
            </a:pPr>
            <a:r>
              <a:rPr sz="1600" spc="-5" dirty="0">
                <a:latin typeface="Verdana"/>
                <a:cs typeface="Verdana"/>
              </a:rPr>
              <a:t>Es </a:t>
            </a:r>
            <a:r>
              <a:rPr sz="1600" spc="20" dirty="0">
                <a:latin typeface="Verdana"/>
                <a:cs typeface="Verdana"/>
              </a:rPr>
              <a:t>fundamental </a:t>
            </a:r>
            <a:r>
              <a:rPr sz="1600" dirty="0">
                <a:latin typeface="Verdana"/>
                <a:cs typeface="Verdana"/>
              </a:rPr>
              <a:t>promover </a:t>
            </a:r>
            <a:r>
              <a:rPr sz="1600" spc="10" dirty="0">
                <a:latin typeface="Verdana"/>
                <a:cs typeface="Verdana"/>
              </a:rPr>
              <a:t>diálogos </a:t>
            </a:r>
            <a:r>
              <a:rPr sz="1600" dirty="0">
                <a:latin typeface="Verdana"/>
                <a:cs typeface="Verdana"/>
              </a:rPr>
              <a:t>cortos </a:t>
            </a:r>
            <a:r>
              <a:rPr sz="1600" spc="5" dirty="0">
                <a:latin typeface="Verdana"/>
                <a:cs typeface="Verdana"/>
              </a:rPr>
              <a:t>entre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spc="20" dirty="0">
                <a:latin typeface="Verdana"/>
                <a:cs typeface="Verdana"/>
              </a:rPr>
              <a:t>o </a:t>
            </a:r>
            <a:r>
              <a:rPr sz="1600" spc="5" dirty="0">
                <a:latin typeface="Verdana"/>
                <a:cs typeface="Verdana"/>
              </a:rPr>
              <a:t>el </a:t>
            </a:r>
            <a:r>
              <a:rPr sz="1600" spc="20" dirty="0">
                <a:latin typeface="Verdana"/>
                <a:cs typeface="Verdana"/>
              </a:rPr>
              <a:t>docente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20" dirty="0">
                <a:latin typeface="Verdana"/>
                <a:cs typeface="Verdana"/>
              </a:rPr>
              <a:t>las </a:t>
            </a:r>
            <a:r>
              <a:rPr sz="1600" spc="5" dirty="0">
                <a:latin typeface="Verdana"/>
                <a:cs typeface="Verdana"/>
              </a:rPr>
              <a:t>niñas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20" dirty="0" err="1">
                <a:latin typeface="Verdana"/>
                <a:cs typeface="Verdana"/>
              </a:rPr>
              <a:t>niños</a:t>
            </a:r>
            <a:r>
              <a:rPr lang="es-ES" sz="1600" spc="-20" dirty="0">
                <a:latin typeface="Verdana"/>
                <a:cs typeface="Verdana"/>
              </a:rPr>
              <a:t>.</a:t>
            </a:r>
          </a:p>
          <a:p>
            <a:pPr marL="12700" marR="5080" algn="just">
              <a:lnSpc>
                <a:spcPct val="101800"/>
              </a:lnSpc>
              <a:spcBef>
                <a:spcPts val="790"/>
              </a:spcBef>
            </a:pPr>
            <a:r>
              <a:rPr lang="es-ES" sz="1600" spc="-5" dirty="0">
                <a:latin typeface="Verdana"/>
                <a:cs typeface="Verdana"/>
              </a:rPr>
              <a:t>É</a:t>
            </a:r>
            <a:r>
              <a:rPr sz="1600" spc="-5" dirty="0" err="1">
                <a:latin typeface="Verdana"/>
                <a:cs typeface="Verdana"/>
              </a:rPr>
              <a:t>sto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propiciará </a:t>
            </a:r>
            <a:r>
              <a:rPr sz="1600" spc="25" dirty="0">
                <a:latin typeface="Verdana"/>
                <a:cs typeface="Verdana"/>
              </a:rPr>
              <a:t>una </a:t>
            </a:r>
            <a:r>
              <a:rPr sz="1600" spc="15" dirty="0">
                <a:latin typeface="Verdana"/>
                <a:cs typeface="Verdana"/>
              </a:rPr>
              <a:t>participación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activa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favorecerá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comprensión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uso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reﬂexivo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los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procesos</a:t>
            </a:r>
            <a:r>
              <a:rPr sz="1600" spc="-120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escuchar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cómo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se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dice,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identiﬁcar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qué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dice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otra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persona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30" dirty="0">
                <a:latin typeface="Verdana"/>
                <a:cs typeface="Verdana"/>
              </a:rPr>
              <a:t>con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cuáles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palabras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responder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o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continuar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5" dirty="0" err="1">
                <a:latin typeface="Verdana"/>
                <a:cs typeface="Verdana"/>
              </a:rPr>
              <a:t>el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 err="1">
                <a:latin typeface="Verdana"/>
                <a:cs typeface="Verdana"/>
              </a:rPr>
              <a:t>dialogo</a:t>
            </a:r>
            <a:r>
              <a:rPr lang="es-ES" sz="1600" spc="-10" dirty="0">
                <a:latin typeface="Verdana"/>
                <a:cs typeface="Verdana"/>
              </a:rPr>
              <a:t>. </a:t>
            </a:r>
            <a:endParaRPr sz="1600" dirty="0">
              <a:latin typeface="Verdana"/>
              <a:cs typeface="Verdana"/>
            </a:endParaRPr>
          </a:p>
          <a:p>
            <a:pPr marL="12700" marR="5080" algn="just">
              <a:lnSpc>
                <a:spcPct val="101499"/>
              </a:lnSpc>
              <a:spcBef>
                <a:spcPts val="800"/>
              </a:spcBef>
            </a:pPr>
            <a:r>
              <a:rPr sz="1600" dirty="0">
                <a:latin typeface="Verdana"/>
                <a:cs typeface="Verdana"/>
              </a:rPr>
              <a:t>Acercar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65" dirty="0">
                <a:latin typeface="Verdana"/>
                <a:cs typeface="Verdana"/>
              </a:rPr>
              <a:t>NN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los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textos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escritos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lengua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10" dirty="0">
                <a:latin typeface="Verdana"/>
                <a:cs typeface="Verdana"/>
              </a:rPr>
              <a:t>inglesa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fomenta</a:t>
            </a:r>
            <a:r>
              <a:rPr sz="1600" spc="-95" dirty="0">
                <a:latin typeface="Verdana"/>
                <a:cs typeface="Verdana"/>
              </a:rPr>
              <a:t> </a:t>
            </a:r>
            <a:r>
              <a:rPr sz="1600" spc="35" dirty="0">
                <a:latin typeface="Verdana"/>
                <a:cs typeface="Verdana"/>
              </a:rPr>
              <a:t>que</a:t>
            </a:r>
            <a:r>
              <a:rPr sz="1600" spc="-114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observen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90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descubran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40" dirty="0">
                <a:latin typeface="Verdana"/>
                <a:cs typeface="Verdana"/>
              </a:rPr>
              <a:t>cómo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se</a:t>
            </a:r>
            <a:r>
              <a:rPr sz="1600" spc="-85" dirty="0">
                <a:latin typeface="Verdana"/>
                <a:cs typeface="Verdana"/>
              </a:rPr>
              <a:t> </a:t>
            </a:r>
            <a:r>
              <a:rPr sz="1600" spc="-45" dirty="0">
                <a:latin typeface="Verdana"/>
                <a:cs typeface="Verdana"/>
              </a:rPr>
              <a:t>lee,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escribe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20" dirty="0">
                <a:latin typeface="Verdana"/>
                <a:cs typeface="Verdana"/>
              </a:rPr>
              <a:t>escucha </a:t>
            </a:r>
            <a:r>
              <a:rPr sz="1600" spc="-37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en</a:t>
            </a:r>
            <a:r>
              <a:rPr sz="1600" spc="-150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otra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25" dirty="0">
                <a:latin typeface="Verdana"/>
                <a:cs typeface="Verdana"/>
              </a:rPr>
              <a:t>lengua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5" dirty="0">
                <a:latin typeface="Verdana"/>
                <a:cs typeface="Verdana"/>
              </a:rPr>
              <a:t>distinta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45" dirty="0">
                <a:latin typeface="Verdana"/>
                <a:cs typeface="Verdana"/>
              </a:rPr>
              <a:t> </a:t>
            </a:r>
            <a:r>
              <a:rPr sz="1600" spc="-15" dirty="0" err="1">
                <a:latin typeface="Verdana"/>
                <a:cs typeface="Verdana"/>
              </a:rPr>
              <a:t>materna</a:t>
            </a:r>
            <a:r>
              <a:rPr lang="es-ES" sz="1600" spc="-15" dirty="0">
                <a:latin typeface="Verdana"/>
                <a:cs typeface="Verdana"/>
              </a:rPr>
              <a:t>.</a:t>
            </a:r>
            <a:endParaRPr sz="1600" dirty="0">
              <a:latin typeface="Verdana"/>
              <a:cs typeface="Verdana"/>
            </a:endParaRPr>
          </a:p>
          <a:p>
            <a:pPr marL="12700" marR="5080" algn="just">
              <a:lnSpc>
                <a:spcPct val="101800"/>
              </a:lnSpc>
              <a:spcBef>
                <a:spcPts val="795"/>
              </a:spcBef>
            </a:pPr>
            <a:r>
              <a:rPr lang="es-ES" sz="1600" spc="10" dirty="0">
                <a:latin typeface="Verdana"/>
                <a:cs typeface="Verdana"/>
              </a:rPr>
              <a:t>Al c</a:t>
            </a:r>
            <a:r>
              <a:rPr sz="1600" spc="10" dirty="0" err="1">
                <a:latin typeface="Verdana"/>
                <a:cs typeface="Verdana"/>
              </a:rPr>
              <a:t>omunicarse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20" dirty="0">
                <a:latin typeface="Verdana"/>
                <a:cs typeface="Verdana"/>
              </a:rPr>
              <a:t>expresarse </a:t>
            </a:r>
            <a:r>
              <a:rPr sz="1600" spc="30" dirty="0">
                <a:latin typeface="Verdana"/>
                <a:cs typeface="Verdana"/>
              </a:rPr>
              <a:t>en </a:t>
            </a:r>
            <a:r>
              <a:rPr sz="1600" spc="15" dirty="0">
                <a:latin typeface="Verdana"/>
                <a:cs typeface="Verdana"/>
              </a:rPr>
              <a:t>habla </a:t>
            </a:r>
            <a:r>
              <a:rPr sz="1600" spc="5" dirty="0">
                <a:latin typeface="Verdana"/>
                <a:cs typeface="Verdana"/>
              </a:rPr>
              <a:t>inglesa </a:t>
            </a:r>
            <a:r>
              <a:rPr sz="1600" spc="-15" dirty="0">
                <a:latin typeface="Verdana"/>
                <a:cs typeface="Verdana"/>
              </a:rPr>
              <a:t>se </a:t>
            </a:r>
            <a:r>
              <a:rPr sz="1600" spc="15" dirty="0">
                <a:latin typeface="Verdana"/>
                <a:cs typeface="Verdana"/>
              </a:rPr>
              <a:t>pretende </a:t>
            </a:r>
            <a:r>
              <a:rPr sz="1600" spc="25" dirty="0">
                <a:latin typeface="Verdana"/>
                <a:cs typeface="Verdana"/>
              </a:rPr>
              <a:t>también </a:t>
            </a:r>
            <a:r>
              <a:rPr sz="1600" spc="35" dirty="0">
                <a:latin typeface="Verdana"/>
                <a:cs typeface="Verdana"/>
              </a:rPr>
              <a:t>que </a:t>
            </a:r>
            <a:r>
              <a:rPr sz="1600" spc="10" dirty="0">
                <a:latin typeface="Verdana"/>
                <a:cs typeface="Verdana"/>
              </a:rPr>
              <a:t>reconozcan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30" dirty="0">
                <a:latin typeface="Verdana"/>
                <a:cs typeface="Verdana"/>
              </a:rPr>
              <a:t>valoren, </a:t>
            </a:r>
            <a:r>
              <a:rPr sz="1600" spc="5" dirty="0">
                <a:latin typeface="Verdana"/>
                <a:cs typeface="Verdana"/>
              </a:rPr>
              <a:t>parte </a:t>
            </a:r>
            <a:r>
              <a:rPr sz="1600" spc="30" dirty="0">
                <a:latin typeface="Verdana"/>
                <a:cs typeface="Verdana"/>
              </a:rPr>
              <a:t>de </a:t>
            </a:r>
            <a:r>
              <a:rPr sz="1600" spc="-10" dirty="0">
                <a:latin typeface="Verdana"/>
                <a:cs typeface="Verdana"/>
              </a:rPr>
              <a:t>la </a:t>
            </a:r>
            <a:r>
              <a:rPr sz="1600" dirty="0">
                <a:latin typeface="Verdana"/>
                <a:cs typeface="Verdana"/>
              </a:rPr>
              <a:t>diversidad </a:t>
            </a:r>
            <a:r>
              <a:rPr sz="1600" spc="5" dirty="0">
                <a:latin typeface="Verdana"/>
                <a:cs typeface="Verdana"/>
              </a:rPr>
              <a:t> </a:t>
            </a:r>
            <a:r>
              <a:rPr sz="1600" spc="-5" dirty="0">
                <a:latin typeface="Verdana"/>
                <a:cs typeface="Verdana"/>
              </a:rPr>
              <a:t>lingüística.</a:t>
            </a:r>
            <a:endParaRPr sz="1600" dirty="0">
              <a:latin typeface="Verdana"/>
              <a:cs typeface="Verdana"/>
            </a:endParaRPr>
          </a:p>
          <a:p>
            <a:pPr marL="12700" marR="6350" algn="just">
              <a:lnSpc>
                <a:spcPct val="101800"/>
              </a:lnSpc>
              <a:spcBef>
                <a:spcPts val="805"/>
              </a:spcBef>
            </a:pPr>
            <a:r>
              <a:rPr sz="1600" spc="-5" dirty="0">
                <a:latin typeface="Verdana"/>
                <a:cs typeface="Verdana"/>
              </a:rPr>
              <a:t>Es </a:t>
            </a:r>
            <a:r>
              <a:rPr sz="1600" spc="15" dirty="0">
                <a:latin typeface="Verdana"/>
                <a:cs typeface="Verdana"/>
              </a:rPr>
              <a:t>importante </a:t>
            </a:r>
            <a:r>
              <a:rPr sz="1600" spc="35" dirty="0">
                <a:latin typeface="Verdana"/>
                <a:cs typeface="Verdana"/>
              </a:rPr>
              <a:t>que </a:t>
            </a:r>
            <a:r>
              <a:rPr sz="1600" spc="-25" dirty="0">
                <a:latin typeface="Verdana"/>
                <a:cs typeface="Verdana"/>
              </a:rPr>
              <a:t>las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5" dirty="0">
                <a:latin typeface="Verdana"/>
                <a:cs typeface="Verdana"/>
              </a:rPr>
              <a:t>los docentes, </a:t>
            </a:r>
            <a:r>
              <a:rPr sz="1600" spc="30" dirty="0">
                <a:latin typeface="Verdana"/>
                <a:cs typeface="Verdana"/>
              </a:rPr>
              <a:t>en </a:t>
            </a:r>
            <a:r>
              <a:rPr sz="1600" spc="25" dirty="0">
                <a:latin typeface="Verdana"/>
                <a:cs typeface="Verdana"/>
              </a:rPr>
              <a:t>todo </a:t>
            </a:r>
            <a:r>
              <a:rPr sz="1600" spc="35" dirty="0">
                <a:latin typeface="Verdana"/>
                <a:cs typeface="Verdana"/>
              </a:rPr>
              <a:t>momento </a:t>
            </a:r>
            <a:r>
              <a:rPr sz="1600" spc="-15" dirty="0">
                <a:latin typeface="Verdana"/>
                <a:cs typeface="Verdana"/>
              </a:rPr>
              <a:t>se </a:t>
            </a:r>
            <a:r>
              <a:rPr sz="1600" spc="40" dirty="0">
                <a:latin typeface="Verdana"/>
                <a:cs typeface="Verdana"/>
              </a:rPr>
              <a:t>comuniquen </a:t>
            </a:r>
            <a:r>
              <a:rPr sz="1600" spc="-55" dirty="0">
                <a:latin typeface="Verdana"/>
                <a:cs typeface="Verdana"/>
              </a:rPr>
              <a:t>y </a:t>
            </a:r>
            <a:r>
              <a:rPr sz="1600" spc="-20" dirty="0">
                <a:latin typeface="Verdana"/>
                <a:cs typeface="Verdana"/>
              </a:rPr>
              <a:t>se </a:t>
            </a:r>
            <a:r>
              <a:rPr sz="1600" spc="-10" dirty="0">
                <a:latin typeface="Verdana"/>
                <a:cs typeface="Verdana"/>
              </a:rPr>
              <a:t>dirijan a sus </a:t>
            </a:r>
            <a:r>
              <a:rPr sz="1600" spc="20" dirty="0">
                <a:latin typeface="Verdana"/>
                <a:cs typeface="Verdana"/>
              </a:rPr>
              <a:t>grupos </a:t>
            </a:r>
            <a:r>
              <a:rPr sz="1600" spc="30" dirty="0">
                <a:latin typeface="Verdana"/>
                <a:cs typeface="Verdana"/>
              </a:rPr>
              <a:t>en </a:t>
            </a:r>
            <a:r>
              <a:rPr sz="1600" spc="-20" dirty="0">
                <a:latin typeface="Verdana"/>
                <a:cs typeface="Verdana"/>
              </a:rPr>
              <a:t>inglés, </a:t>
            </a:r>
            <a:r>
              <a:rPr sz="1600" spc="-10" dirty="0">
                <a:latin typeface="Verdana"/>
                <a:cs typeface="Verdana"/>
              </a:rPr>
              <a:t>eso </a:t>
            </a:r>
            <a:r>
              <a:rPr sz="1600" spc="-5" dirty="0">
                <a:latin typeface="Verdana"/>
                <a:cs typeface="Verdana"/>
              </a:rPr>
              <a:t> </a:t>
            </a:r>
            <a:r>
              <a:rPr sz="1600" spc="-15" dirty="0">
                <a:latin typeface="Verdana"/>
                <a:cs typeface="Verdana"/>
              </a:rPr>
              <a:t>favorecerá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familiarización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-55" dirty="0">
                <a:latin typeface="Verdana"/>
                <a:cs typeface="Verdana"/>
              </a:rPr>
              <a:t>y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la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participación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15" dirty="0">
                <a:latin typeface="Verdana"/>
                <a:cs typeface="Verdana"/>
              </a:rPr>
              <a:t>intencionada</a:t>
            </a:r>
            <a:r>
              <a:rPr sz="1600" spc="-105" dirty="0">
                <a:latin typeface="Verdana"/>
                <a:cs typeface="Verdana"/>
              </a:rPr>
              <a:t> </a:t>
            </a:r>
            <a:r>
              <a:rPr sz="1600" spc="30" dirty="0">
                <a:latin typeface="Verdana"/>
                <a:cs typeface="Verdana"/>
              </a:rPr>
              <a:t>de</a:t>
            </a:r>
            <a:r>
              <a:rPr sz="1600" spc="-11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NN.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-135" dirty="0"/>
              <a:t>9</a:t>
            </a:fld>
            <a:endParaRPr spc="-135" dirty="0"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ts val="1180"/>
              </a:lnSpc>
              <a:spcBef>
                <a:spcPts val="25"/>
              </a:spcBef>
            </a:pPr>
            <a:r>
              <a:rPr spc="-35" dirty="0"/>
              <a:t>PROPUESTA </a:t>
            </a:r>
            <a:r>
              <a:rPr spc="-40" dirty="0"/>
              <a:t>CURRICULAR </a:t>
            </a:r>
            <a:r>
              <a:rPr spc="-20" dirty="0"/>
              <a:t>DEL </a:t>
            </a:r>
            <a:r>
              <a:rPr spc="-25" dirty="0"/>
              <a:t>PROGRAMA </a:t>
            </a:r>
            <a:r>
              <a:rPr spc="-45" dirty="0"/>
              <a:t>NACIONAL </a:t>
            </a:r>
            <a:r>
              <a:rPr spc="-10" dirty="0"/>
              <a:t>DE </a:t>
            </a:r>
            <a:r>
              <a:rPr spc="-65" dirty="0"/>
              <a:t>INGLÉS </a:t>
            </a:r>
            <a:r>
              <a:rPr spc="-95" dirty="0"/>
              <a:t>(PRONI) </a:t>
            </a:r>
            <a:r>
              <a:rPr spc="-50" dirty="0"/>
              <a:t>DISEÑADA </a:t>
            </a:r>
            <a:r>
              <a:rPr spc="-20" dirty="0"/>
              <a:t>POR LA </a:t>
            </a:r>
            <a:r>
              <a:rPr spc="-295" dirty="0"/>
              <a:t> </a:t>
            </a:r>
            <a:r>
              <a:rPr spc="-60" dirty="0"/>
              <a:t>DIRECCIÓN</a:t>
            </a:r>
            <a:r>
              <a:rPr spc="-55" dirty="0"/>
              <a:t> </a:t>
            </a:r>
            <a:r>
              <a:rPr spc="-30" dirty="0"/>
              <a:t>GENERAL</a:t>
            </a:r>
            <a:r>
              <a:rPr spc="-60" dirty="0"/>
              <a:t> </a:t>
            </a:r>
            <a:r>
              <a:rPr spc="-10" dirty="0"/>
              <a:t>DE</a:t>
            </a:r>
            <a:r>
              <a:rPr spc="-45" dirty="0"/>
              <a:t> </a:t>
            </a:r>
            <a:r>
              <a:rPr spc="-30" dirty="0"/>
              <a:t>DESARROLLO</a:t>
            </a:r>
            <a:r>
              <a:rPr spc="-60" dirty="0"/>
              <a:t> </a:t>
            </a:r>
            <a:r>
              <a:rPr spc="-45" dirty="0"/>
              <a:t>CURRICULAR</a:t>
            </a:r>
            <a:r>
              <a:rPr spc="-60" dirty="0"/>
              <a:t> </a:t>
            </a:r>
            <a:r>
              <a:rPr b="0" spc="-5" dirty="0">
                <a:latin typeface="Verdana"/>
                <a:cs typeface="Verdana"/>
              </a:rPr>
              <a:t>CICLO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10" dirty="0">
                <a:latin typeface="Verdana"/>
                <a:cs typeface="Verdana"/>
              </a:rPr>
              <a:t>ESCOLAR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30" dirty="0">
                <a:latin typeface="Verdana"/>
                <a:cs typeface="Verdana"/>
              </a:rPr>
              <a:t>2024</a:t>
            </a:r>
            <a:r>
              <a:rPr b="0" spc="-75" dirty="0">
                <a:latin typeface="Verdana"/>
                <a:cs typeface="Verdana"/>
              </a:rPr>
              <a:t> </a:t>
            </a:r>
            <a:r>
              <a:rPr b="0" spc="-65" dirty="0">
                <a:latin typeface="Verdana"/>
                <a:cs typeface="Verdana"/>
              </a:rPr>
              <a:t>-</a:t>
            </a:r>
            <a:r>
              <a:rPr b="0" spc="-80" dirty="0">
                <a:latin typeface="Verdana"/>
                <a:cs typeface="Verdana"/>
              </a:rPr>
              <a:t> </a:t>
            </a:r>
            <a:r>
              <a:rPr b="0" spc="-45" dirty="0">
                <a:latin typeface="Verdana"/>
                <a:cs typeface="Verdana"/>
              </a:rPr>
              <a:t>2025</a:t>
            </a: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2F23294B-207A-99A7-224F-7858773DF50A}"/>
              </a:ext>
            </a:extLst>
          </p:cNvPr>
          <p:cNvSpPr txBox="1"/>
          <p:nvPr/>
        </p:nvSpPr>
        <p:spPr>
          <a:xfrm>
            <a:off x="886460" y="252502"/>
            <a:ext cx="3796029" cy="348813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000" b="1" spc="-75" dirty="0" err="1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ec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45" dirty="0" err="1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40" dirty="0" err="1">
                <a:solidFill>
                  <a:srgbClr val="9D2348"/>
                </a:solidFill>
                <a:latin typeface="Verdana"/>
                <a:cs typeface="Verdana"/>
              </a:rPr>
              <a:t>ta</a:t>
            </a:r>
            <a:r>
              <a:rPr sz="1000" b="1" spc="-80" dirty="0" err="1">
                <a:solidFill>
                  <a:srgbClr val="9D2348"/>
                </a:solidFill>
                <a:latin typeface="Verdana"/>
                <a:cs typeface="Verdana"/>
              </a:rPr>
              <a:t>r</a:t>
            </a:r>
            <a:r>
              <a:rPr sz="1000" b="1" spc="-35" dirty="0" err="1">
                <a:solidFill>
                  <a:srgbClr val="9D2348"/>
                </a:solidFill>
                <a:latin typeface="Verdana"/>
                <a:cs typeface="Verdana"/>
              </a:rPr>
              <a:t>í</a:t>
            </a:r>
            <a:r>
              <a:rPr sz="1000" b="1" spc="-55" dirty="0" err="1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E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du</a:t>
            </a:r>
            <a:r>
              <a:rPr sz="1000" b="1" spc="10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a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</a:t>
            </a:r>
            <a:r>
              <a:rPr sz="1000" b="1" spc="-20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40" dirty="0">
                <a:solidFill>
                  <a:srgbClr val="9D2348"/>
                </a:solidFill>
                <a:latin typeface="Verdana"/>
                <a:cs typeface="Verdana"/>
              </a:rPr>
              <a:t>ó</a:t>
            </a:r>
            <a:r>
              <a:rPr sz="1000" b="1" spc="-25" dirty="0">
                <a:solidFill>
                  <a:srgbClr val="9D2348"/>
                </a:solidFill>
                <a:latin typeface="Verdana"/>
                <a:cs typeface="Verdana"/>
              </a:rPr>
              <a:t>n</a:t>
            </a:r>
            <a:r>
              <a:rPr sz="1000" b="1" spc="-50" dirty="0">
                <a:solidFill>
                  <a:srgbClr val="9D2348"/>
                </a:solidFill>
                <a:latin typeface="Verdana"/>
                <a:cs typeface="Verdana"/>
              </a:rPr>
              <a:t> </a:t>
            </a:r>
            <a:r>
              <a:rPr sz="1000" b="1" spc="-10" dirty="0">
                <a:solidFill>
                  <a:srgbClr val="9D2348"/>
                </a:solidFill>
                <a:latin typeface="Verdana"/>
                <a:cs typeface="Verdana"/>
              </a:rPr>
              <a:t>B</a:t>
            </a:r>
            <a:r>
              <a:rPr sz="1000" b="1" spc="-60" dirty="0">
                <a:solidFill>
                  <a:srgbClr val="9D2348"/>
                </a:solidFill>
                <a:latin typeface="Verdana"/>
                <a:cs typeface="Verdana"/>
              </a:rPr>
              <a:t>á</a:t>
            </a:r>
            <a:r>
              <a:rPr sz="1000" b="1" spc="-55" dirty="0">
                <a:solidFill>
                  <a:srgbClr val="9D2348"/>
                </a:solidFill>
                <a:latin typeface="Verdana"/>
                <a:cs typeface="Verdana"/>
              </a:rPr>
              <a:t>s</a:t>
            </a:r>
            <a:r>
              <a:rPr sz="1000" b="1" spc="-45" dirty="0">
                <a:solidFill>
                  <a:srgbClr val="9D2348"/>
                </a:solidFill>
                <a:latin typeface="Verdana"/>
                <a:cs typeface="Verdana"/>
              </a:rPr>
              <a:t>i</a:t>
            </a:r>
            <a:r>
              <a:rPr sz="1000" b="1" spc="-35" dirty="0">
                <a:solidFill>
                  <a:srgbClr val="9D2348"/>
                </a:solidFill>
                <a:latin typeface="Verdana"/>
                <a:cs typeface="Verdana"/>
              </a:rPr>
              <a:t>ca</a:t>
            </a:r>
            <a:endParaRPr sz="10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1000" b="1" spc="-5" dirty="0">
                <a:solidFill>
                  <a:srgbClr val="9D2348"/>
                </a:solidFill>
                <a:latin typeface="Verdana"/>
                <a:cs typeface="Verdana"/>
              </a:rPr>
              <a:t>Programa Nacional de Inglés (PRONI)</a:t>
            </a:r>
            <a:endParaRPr sz="10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4496</Words>
  <Application>Microsoft Office PowerPoint</Application>
  <PresentationFormat>Personalizado</PresentationFormat>
  <Paragraphs>490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Calibri</vt:lpstr>
      <vt:lpstr>Courier New</vt:lpstr>
      <vt:lpstr>Tahoma</vt:lpstr>
      <vt:lpstr>Times New Roman</vt:lpstr>
      <vt:lpstr>Verdana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Guadalupe Gabriela Romero Maya</dc:creator>
  <cp:lastModifiedBy>manuel angulo</cp:lastModifiedBy>
  <cp:revision>6</cp:revision>
  <dcterms:created xsi:type="dcterms:W3CDTF">2024-11-12T20:41:58Z</dcterms:created>
  <dcterms:modified xsi:type="dcterms:W3CDTF">2024-11-12T23:20:47Z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2024-09-06T00:00:00Z</vt:filetime>
  </property>
  <property fmtid="{D5CDD505-2E9C-101B-9397-08002B2CF9AE}" pid="3" name="Creator">
    <vt:lpwstr>Acrobat PDFMaker 24 para Word</vt:lpwstr>
  </property>
  <property fmtid="{D5CDD505-2E9C-101B-9397-08002B2CF9AE}" pid="4" name="LastSaved">
    <vt:filetime>2024-11-12T00:00:00Z</vt:filetime>
  </property>
</Properties>
</file>